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77" r:id="rId2"/>
    <p:sldId id="449" r:id="rId3"/>
    <p:sldId id="405" r:id="rId4"/>
    <p:sldId id="381" r:id="rId5"/>
    <p:sldId id="382" r:id="rId6"/>
    <p:sldId id="383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398" r:id="rId22"/>
    <p:sldId id="399" r:id="rId23"/>
    <p:sldId id="400" r:id="rId24"/>
    <p:sldId id="406" r:id="rId25"/>
    <p:sldId id="299" r:id="rId26"/>
    <p:sldId id="280" r:id="rId27"/>
    <p:sldId id="281" r:id="rId28"/>
    <p:sldId id="283" r:id="rId29"/>
    <p:sldId id="282" r:id="rId30"/>
    <p:sldId id="284" r:id="rId31"/>
    <p:sldId id="285" r:id="rId32"/>
    <p:sldId id="286" r:id="rId33"/>
    <p:sldId id="287" r:id="rId34"/>
    <p:sldId id="288" r:id="rId35"/>
    <p:sldId id="289" r:id="rId36"/>
    <p:sldId id="436" r:id="rId37"/>
    <p:sldId id="437" r:id="rId38"/>
    <p:sldId id="438" r:id="rId39"/>
    <p:sldId id="439" r:id="rId40"/>
    <p:sldId id="440" r:id="rId41"/>
    <p:sldId id="442" r:id="rId42"/>
    <p:sldId id="441" r:id="rId43"/>
    <p:sldId id="443" r:id="rId44"/>
    <p:sldId id="444" r:id="rId45"/>
    <p:sldId id="445" r:id="rId46"/>
    <p:sldId id="446" r:id="rId47"/>
    <p:sldId id="447" r:id="rId48"/>
    <p:sldId id="448" r:id="rId49"/>
    <p:sldId id="411" r:id="rId50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9" autoAdjust="0"/>
    <p:restoredTop sz="94660"/>
  </p:normalViewPr>
  <p:slideViewPr>
    <p:cSldViewPr snapToGrid="0">
      <p:cViewPr varScale="1">
        <p:scale>
          <a:sx n="66" d="100"/>
          <a:sy n="66" d="100"/>
        </p:scale>
        <p:origin x="8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0F297C3-9C17-4D83-8D06-073FE7156636}" type="datetimeFigureOut">
              <a:rPr lang="en-SG" smtClean="0"/>
              <a:t>7/7/2023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20944AB-9450-45DE-8E02-6649B9843C2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7350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SG" altLang="en-US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804763" indent="-309524"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238098" indent="-247620"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733337" indent="-247620"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228576" indent="-247620" defTabSz="944050" eaLnBrk="0" hangingPunct="0"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723815" indent="-247620" defTabSz="94405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3219054" indent="-247620" defTabSz="94405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714293" indent="-247620" defTabSz="94405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4209532" indent="-247620" defTabSz="94405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fld id="{82BE9358-62D1-4C72-8487-3415FE5B8C84}" type="slidenum">
              <a:rPr lang="en-US" altLang="en-US" sz="1200"/>
              <a:pPr/>
              <a:t>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17798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1" y="1"/>
            <a:ext cx="9144000" cy="4953239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sp>
        <p:nvSpPr>
          <p:cNvPr id="4" name="Rectangle 11"/>
          <p:cNvSpPr>
            <a:spLocks noChangeArrowheads="1"/>
          </p:cNvSpPr>
          <p:nvPr userDrawn="1"/>
        </p:nvSpPr>
        <p:spPr bwMode="auto">
          <a:xfrm>
            <a:off x="1" y="6604318"/>
            <a:ext cx="9144000" cy="253682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pic>
        <p:nvPicPr>
          <p:cNvPr id="5" name="Picture 1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047" y="5198322"/>
            <a:ext cx="2317815" cy="11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9069" y="1375900"/>
            <a:ext cx="8098767" cy="1582285"/>
          </a:xfrm>
        </p:spPr>
        <p:txBody>
          <a:bodyPr/>
          <a:lstStyle>
            <a:lvl1pPr algn="ctr">
              <a:defRPr sz="4063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994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0574199-541A-442D-BD63-BB275F057B6F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03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80067" y="825540"/>
            <a:ext cx="1941760" cy="53989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0499" y="825540"/>
            <a:ext cx="5692301" cy="53989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84C3F7-6313-43B9-8FA0-AEEB61BF0DA5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05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499" y="569904"/>
            <a:ext cx="6518763" cy="114371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B421092-8A9E-4509-949B-F11F09B532FB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10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84" y="4407180"/>
            <a:ext cx="7772757" cy="1361567"/>
          </a:xfrm>
        </p:spPr>
        <p:txBody>
          <a:bodyPr anchor="t"/>
          <a:lstStyle>
            <a:lvl1pPr algn="l">
              <a:defRPr sz="2708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084" y="2906589"/>
            <a:ext cx="7772757" cy="1500591"/>
          </a:xfrm>
        </p:spPr>
        <p:txBody>
          <a:bodyPr anchor="b"/>
          <a:lstStyle>
            <a:lvl1pPr marL="0" indent="0">
              <a:buNone/>
              <a:defRPr sz="1355"/>
            </a:lvl1pPr>
            <a:lvl2pPr marL="309570" indent="0">
              <a:buNone/>
              <a:defRPr sz="1219"/>
            </a:lvl2pPr>
            <a:lvl3pPr marL="619140" indent="0">
              <a:buNone/>
              <a:defRPr sz="1083"/>
            </a:lvl3pPr>
            <a:lvl4pPr marL="928710" indent="0">
              <a:buNone/>
              <a:defRPr sz="948"/>
            </a:lvl4pPr>
            <a:lvl5pPr marL="1238281" indent="0">
              <a:buNone/>
              <a:defRPr sz="948"/>
            </a:lvl5pPr>
            <a:lvl6pPr marL="1547851" indent="0">
              <a:buNone/>
              <a:defRPr sz="948"/>
            </a:lvl6pPr>
            <a:lvl7pPr marL="1857421" indent="0">
              <a:buNone/>
              <a:defRPr sz="948"/>
            </a:lvl7pPr>
            <a:lvl8pPr marL="2166991" indent="0">
              <a:buNone/>
              <a:defRPr sz="948"/>
            </a:lvl8pPr>
            <a:lvl9pPr marL="2476561" indent="0">
              <a:buNone/>
              <a:defRPr sz="94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2E3A226-6E30-4DE6-9E8C-249C8EDEBBA8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1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499" y="554982"/>
            <a:ext cx="6518763" cy="11437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501" y="1980723"/>
            <a:ext cx="3816314" cy="4243791"/>
          </a:xfrm>
        </p:spPr>
        <p:txBody>
          <a:bodyPr/>
          <a:lstStyle>
            <a:lvl1pPr>
              <a:defRPr sz="1896"/>
            </a:lvl1pPr>
            <a:lvl2pPr>
              <a:defRPr sz="1625"/>
            </a:lvl2pPr>
            <a:lvl3pPr>
              <a:defRPr sz="1355"/>
            </a:lvl3pPr>
            <a:lvl4pPr>
              <a:defRPr sz="1219"/>
            </a:lvl4pPr>
            <a:lvl5pPr>
              <a:defRPr sz="1219"/>
            </a:lvl5pPr>
            <a:lvl6pPr>
              <a:defRPr sz="1219"/>
            </a:lvl6pPr>
            <a:lvl7pPr>
              <a:defRPr sz="1219"/>
            </a:lvl7pPr>
            <a:lvl8pPr>
              <a:defRPr sz="1219"/>
            </a:lvl8pPr>
            <a:lvl9pPr>
              <a:defRPr sz="12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4082" y="1980723"/>
            <a:ext cx="3817745" cy="4243791"/>
          </a:xfrm>
        </p:spPr>
        <p:txBody>
          <a:bodyPr/>
          <a:lstStyle>
            <a:lvl1pPr>
              <a:defRPr sz="1896"/>
            </a:lvl1pPr>
            <a:lvl2pPr>
              <a:defRPr sz="1625"/>
            </a:lvl2pPr>
            <a:lvl3pPr>
              <a:defRPr sz="1355"/>
            </a:lvl3pPr>
            <a:lvl4pPr>
              <a:defRPr sz="1219"/>
            </a:lvl4pPr>
            <a:lvl5pPr>
              <a:defRPr sz="1219"/>
            </a:lvl5pPr>
            <a:lvl6pPr>
              <a:defRPr sz="1219"/>
            </a:lvl6pPr>
            <a:lvl7pPr>
              <a:defRPr sz="1219"/>
            </a:lvl7pPr>
            <a:lvl8pPr>
              <a:defRPr sz="1219"/>
            </a:lvl8pPr>
            <a:lvl9pPr>
              <a:defRPr sz="12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B8A561D-031E-4C46-8BE8-07B563279054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46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58" y="275180"/>
            <a:ext cx="8228885" cy="114228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558" y="1534989"/>
            <a:ext cx="4039375" cy="639220"/>
          </a:xfrm>
        </p:spPr>
        <p:txBody>
          <a:bodyPr anchor="b"/>
          <a:lstStyle>
            <a:lvl1pPr marL="0" indent="0">
              <a:buNone/>
              <a:defRPr sz="1625" b="1"/>
            </a:lvl1pPr>
            <a:lvl2pPr marL="309570" indent="0">
              <a:buNone/>
              <a:defRPr sz="1355" b="1"/>
            </a:lvl2pPr>
            <a:lvl3pPr marL="619140" indent="0">
              <a:buNone/>
              <a:defRPr sz="1219" b="1"/>
            </a:lvl3pPr>
            <a:lvl4pPr marL="928710" indent="0">
              <a:buNone/>
              <a:defRPr sz="1083" b="1"/>
            </a:lvl4pPr>
            <a:lvl5pPr marL="1238281" indent="0">
              <a:buNone/>
              <a:defRPr sz="1083" b="1"/>
            </a:lvl5pPr>
            <a:lvl6pPr marL="1547851" indent="0">
              <a:buNone/>
              <a:defRPr sz="1083" b="1"/>
            </a:lvl6pPr>
            <a:lvl7pPr marL="1857421" indent="0">
              <a:buNone/>
              <a:defRPr sz="1083" b="1"/>
            </a:lvl7pPr>
            <a:lvl8pPr marL="2166991" indent="0">
              <a:buNone/>
              <a:defRPr sz="1083" b="1"/>
            </a:lvl8pPr>
            <a:lvl9pPr marL="2476561" indent="0">
              <a:buNone/>
              <a:defRPr sz="10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558" y="2174210"/>
            <a:ext cx="4039375" cy="3951411"/>
          </a:xfrm>
        </p:spPr>
        <p:txBody>
          <a:bodyPr/>
          <a:lstStyle>
            <a:lvl1pPr>
              <a:defRPr sz="1625"/>
            </a:lvl1pPr>
            <a:lvl2pPr>
              <a:defRPr sz="1355"/>
            </a:lvl2pPr>
            <a:lvl3pPr>
              <a:defRPr sz="1219"/>
            </a:lvl3pPr>
            <a:lvl4pPr>
              <a:defRPr sz="1083"/>
            </a:lvl4pPr>
            <a:lvl5pPr>
              <a:defRPr sz="1083"/>
            </a:lvl5pPr>
            <a:lvl6pPr>
              <a:defRPr sz="1083"/>
            </a:lvl6pPr>
            <a:lvl7pPr>
              <a:defRPr sz="1083"/>
            </a:lvl7pPr>
            <a:lvl8pPr>
              <a:defRPr sz="1083"/>
            </a:lvl8pPr>
            <a:lvl9pPr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639" y="1534989"/>
            <a:ext cx="4040804" cy="639220"/>
          </a:xfrm>
        </p:spPr>
        <p:txBody>
          <a:bodyPr anchor="b"/>
          <a:lstStyle>
            <a:lvl1pPr marL="0" indent="0">
              <a:buNone/>
              <a:defRPr sz="1625" b="1"/>
            </a:lvl1pPr>
            <a:lvl2pPr marL="309570" indent="0">
              <a:buNone/>
              <a:defRPr sz="1355" b="1"/>
            </a:lvl2pPr>
            <a:lvl3pPr marL="619140" indent="0">
              <a:buNone/>
              <a:defRPr sz="1219" b="1"/>
            </a:lvl3pPr>
            <a:lvl4pPr marL="928710" indent="0">
              <a:buNone/>
              <a:defRPr sz="1083" b="1"/>
            </a:lvl4pPr>
            <a:lvl5pPr marL="1238281" indent="0">
              <a:buNone/>
              <a:defRPr sz="1083" b="1"/>
            </a:lvl5pPr>
            <a:lvl6pPr marL="1547851" indent="0">
              <a:buNone/>
              <a:defRPr sz="1083" b="1"/>
            </a:lvl6pPr>
            <a:lvl7pPr marL="1857421" indent="0">
              <a:buNone/>
              <a:defRPr sz="1083" b="1"/>
            </a:lvl7pPr>
            <a:lvl8pPr marL="2166991" indent="0">
              <a:buNone/>
              <a:defRPr sz="1083" b="1"/>
            </a:lvl8pPr>
            <a:lvl9pPr marL="2476561" indent="0">
              <a:buNone/>
              <a:defRPr sz="10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639" y="2174210"/>
            <a:ext cx="4040804" cy="3951411"/>
          </a:xfrm>
        </p:spPr>
        <p:txBody>
          <a:bodyPr/>
          <a:lstStyle>
            <a:lvl1pPr>
              <a:defRPr sz="1625"/>
            </a:lvl1pPr>
            <a:lvl2pPr>
              <a:defRPr sz="1355"/>
            </a:lvl2pPr>
            <a:lvl3pPr>
              <a:defRPr sz="1219"/>
            </a:lvl3pPr>
            <a:lvl4pPr>
              <a:defRPr sz="1083"/>
            </a:lvl4pPr>
            <a:lvl5pPr>
              <a:defRPr sz="1083"/>
            </a:lvl5pPr>
            <a:lvl6pPr>
              <a:defRPr sz="1083"/>
            </a:lvl6pPr>
            <a:lvl7pPr>
              <a:defRPr sz="1083"/>
            </a:lvl7pPr>
            <a:lvl8pPr>
              <a:defRPr sz="1083"/>
            </a:lvl8pPr>
            <a:lvl9pPr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CEB8533-CE85-4DBF-AEA3-5156B892FCBE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83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A4D5B0-F94C-4A30-AD62-A23380D72EE3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35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0699C9E-2E8D-4D3C-ABF9-CB5FFE5481EB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78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57" y="273749"/>
            <a:ext cx="3008441" cy="1160915"/>
          </a:xfrm>
        </p:spPr>
        <p:txBody>
          <a:bodyPr anchor="b"/>
          <a:lstStyle>
            <a:lvl1pPr algn="l">
              <a:defRPr sz="1355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668" y="273748"/>
            <a:ext cx="5111775" cy="5851873"/>
          </a:xfrm>
        </p:spPr>
        <p:txBody>
          <a:bodyPr/>
          <a:lstStyle>
            <a:lvl1pPr>
              <a:defRPr sz="2167"/>
            </a:lvl1pPr>
            <a:lvl2pPr>
              <a:defRPr sz="1896"/>
            </a:lvl2pPr>
            <a:lvl3pPr>
              <a:defRPr sz="1625"/>
            </a:lvl3pPr>
            <a:lvl4pPr>
              <a:defRPr sz="1355"/>
            </a:lvl4pPr>
            <a:lvl5pPr>
              <a:defRPr sz="1355"/>
            </a:lvl5pPr>
            <a:lvl6pPr>
              <a:defRPr sz="1355"/>
            </a:lvl6pPr>
            <a:lvl7pPr>
              <a:defRPr sz="1355"/>
            </a:lvl7pPr>
            <a:lvl8pPr>
              <a:defRPr sz="1355"/>
            </a:lvl8pPr>
            <a:lvl9pPr>
              <a:defRPr sz="13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557" y="1434664"/>
            <a:ext cx="3008441" cy="4690957"/>
          </a:xfrm>
        </p:spPr>
        <p:txBody>
          <a:bodyPr/>
          <a:lstStyle>
            <a:lvl1pPr marL="0" indent="0">
              <a:buNone/>
              <a:defRPr sz="948"/>
            </a:lvl1pPr>
            <a:lvl2pPr marL="309570" indent="0">
              <a:buNone/>
              <a:defRPr sz="812"/>
            </a:lvl2pPr>
            <a:lvl3pPr marL="619140" indent="0">
              <a:buNone/>
              <a:defRPr sz="677"/>
            </a:lvl3pPr>
            <a:lvl4pPr marL="928710" indent="0">
              <a:buNone/>
              <a:defRPr sz="610"/>
            </a:lvl4pPr>
            <a:lvl5pPr marL="1238281" indent="0">
              <a:buNone/>
              <a:defRPr sz="610"/>
            </a:lvl5pPr>
            <a:lvl6pPr marL="1547851" indent="0">
              <a:buNone/>
              <a:defRPr sz="610"/>
            </a:lvl6pPr>
            <a:lvl7pPr marL="1857421" indent="0">
              <a:buNone/>
              <a:defRPr sz="610"/>
            </a:lvl7pPr>
            <a:lvl8pPr marL="2166991" indent="0">
              <a:buNone/>
              <a:defRPr sz="610"/>
            </a:lvl8pPr>
            <a:lvl9pPr marL="2476561" indent="0">
              <a:buNone/>
              <a:defRPr sz="6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DCB0E37-8CB9-480C-9AFF-44A8B18EB558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7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625" y="4801317"/>
            <a:ext cx="5486399" cy="566126"/>
          </a:xfrm>
        </p:spPr>
        <p:txBody>
          <a:bodyPr anchor="b"/>
          <a:lstStyle>
            <a:lvl1pPr algn="l">
              <a:defRPr sz="1355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625" y="613422"/>
            <a:ext cx="5486399" cy="4114800"/>
          </a:xfrm>
        </p:spPr>
        <p:txBody>
          <a:bodyPr/>
          <a:lstStyle>
            <a:lvl1pPr marL="0" indent="0">
              <a:buNone/>
              <a:defRPr sz="2167"/>
            </a:lvl1pPr>
            <a:lvl2pPr marL="309570" indent="0">
              <a:buNone/>
              <a:defRPr sz="1896"/>
            </a:lvl2pPr>
            <a:lvl3pPr marL="619140" indent="0">
              <a:buNone/>
              <a:defRPr sz="1625"/>
            </a:lvl3pPr>
            <a:lvl4pPr marL="928710" indent="0">
              <a:buNone/>
              <a:defRPr sz="1355"/>
            </a:lvl4pPr>
            <a:lvl5pPr marL="1238281" indent="0">
              <a:buNone/>
              <a:defRPr sz="1355"/>
            </a:lvl5pPr>
            <a:lvl6pPr marL="1547851" indent="0">
              <a:buNone/>
              <a:defRPr sz="1355"/>
            </a:lvl6pPr>
            <a:lvl7pPr marL="1857421" indent="0">
              <a:buNone/>
              <a:defRPr sz="1355"/>
            </a:lvl7pPr>
            <a:lvl8pPr marL="2166991" indent="0">
              <a:buNone/>
              <a:defRPr sz="1355"/>
            </a:lvl8pPr>
            <a:lvl9pPr marL="2476561" indent="0">
              <a:buNone/>
              <a:defRPr sz="1355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625" y="5367443"/>
            <a:ext cx="5486399" cy="805475"/>
          </a:xfrm>
        </p:spPr>
        <p:txBody>
          <a:bodyPr/>
          <a:lstStyle>
            <a:lvl1pPr marL="0" indent="0">
              <a:buNone/>
              <a:defRPr sz="948"/>
            </a:lvl1pPr>
            <a:lvl2pPr marL="309570" indent="0">
              <a:buNone/>
              <a:defRPr sz="812"/>
            </a:lvl2pPr>
            <a:lvl3pPr marL="619140" indent="0">
              <a:buNone/>
              <a:defRPr sz="677"/>
            </a:lvl3pPr>
            <a:lvl4pPr marL="928710" indent="0">
              <a:buNone/>
              <a:defRPr sz="610"/>
            </a:lvl4pPr>
            <a:lvl5pPr marL="1238281" indent="0">
              <a:buNone/>
              <a:defRPr sz="610"/>
            </a:lvl5pPr>
            <a:lvl6pPr marL="1547851" indent="0">
              <a:buNone/>
              <a:defRPr sz="610"/>
            </a:lvl6pPr>
            <a:lvl7pPr marL="1857421" indent="0">
              <a:buNone/>
              <a:defRPr sz="610"/>
            </a:lvl7pPr>
            <a:lvl8pPr marL="2166991" indent="0">
              <a:buNone/>
              <a:defRPr sz="610"/>
            </a:lvl8pPr>
            <a:lvl9pPr marL="2476561" indent="0">
              <a:buNone/>
              <a:defRPr sz="6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9EA0026-3E0A-467C-A77C-0D95BD348815}" type="slidenum">
              <a:rPr lang="en-GB" altLang="en-US"/>
              <a:pPr/>
              <a:t>‹#›</a:t>
            </a:fld>
            <a:endParaRPr lang="en-GB" altLang="en-US" sz="108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55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0499" y="554982"/>
            <a:ext cx="6518763" cy="114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384" tIns="50691" rIns="101384" bIns="50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500" y="1818969"/>
            <a:ext cx="7771328" cy="4405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0499" y="6334872"/>
            <a:ext cx="190458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677">
                <a:solidFill>
                  <a:srgbClr val="003399"/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1995" y="6334872"/>
            <a:ext cx="190458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384" tIns="50691" rIns="101384" bIns="50691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677">
                <a:solidFill>
                  <a:srgbClr val="003399"/>
                </a:solidFill>
              </a:defRPr>
            </a:lvl1pPr>
          </a:lstStyle>
          <a:p>
            <a:fld id="{7DD0F54A-7FC4-4DC8-816F-141A28D7A639}" type="slidenum">
              <a:rPr lang="en-GB" altLang="en-US"/>
              <a:pPr/>
              <a:t>‹#›</a:t>
            </a:fld>
            <a:endParaRPr lang="en-GB" altLang="en-US" sz="1083"/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" y="6601452"/>
            <a:ext cx="9144000" cy="253682"/>
          </a:xfrm>
          <a:prstGeom prst="rect">
            <a:avLst/>
          </a:pr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1" y="0"/>
            <a:ext cx="9144000" cy="253682"/>
          </a:xfrm>
          <a:prstGeom prst="rect">
            <a:avLst/>
          </a:pr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1625"/>
          </a:p>
        </p:txBody>
      </p:sp>
      <p:sp>
        <p:nvSpPr>
          <p:cNvPr id="1032" name="Text Box 11"/>
          <p:cNvSpPr txBox="1">
            <a:spLocks noChangeArrowheads="1"/>
          </p:cNvSpPr>
          <p:nvPr/>
        </p:nvSpPr>
        <p:spPr bwMode="auto">
          <a:xfrm>
            <a:off x="550500" y="323910"/>
            <a:ext cx="6520193" cy="24853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15" baseline="0" dirty="0">
                <a:solidFill>
                  <a:srgbClr val="003399"/>
                </a:solidFill>
                <a:latin typeface="Times New Roman" panose="02020603050405020304" pitchFamily="18" charset="0"/>
              </a:rPr>
              <a:t>SWS3009  Lecture 1  Deep Learning I</a:t>
            </a:r>
            <a:r>
              <a:rPr lang="en-US" altLang="en-US" sz="1015" dirty="0">
                <a:solidFill>
                  <a:srgbClr val="003399"/>
                </a:solidFill>
                <a:latin typeface="Times New Roman" panose="02020603050405020304" pitchFamily="18" charset="0"/>
              </a:rPr>
              <a:t>			Page: </a:t>
            </a:r>
            <a:fld id="{49A9A4C6-A24E-4FBB-A733-87BDEC242BCE}" type="slidenum">
              <a:rPr lang="en-US" altLang="en-US" sz="1015">
                <a:solidFill>
                  <a:srgbClr val="003399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‹#›</a:t>
            </a:fld>
            <a:endParaRPr lang="en-GB" altLang="en-US" sz="1015" dirty="0">
              <a:solidFill>
                <a:srgbClr val="00339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33" name="Picture 15" descr="full colour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880" y="374074"/>
            <a:ext cx="1038083" cy="66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935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+mj-lt"/>
          <a:ea typeface="+mj-ea"/>
          <a:cs typeface="+mj-cs"/>
        </a:defRPr>
      </a:lvl1pPr>
      <a:lvl2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2pPr>
      <a:lvl3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3pPr>
      <a:lvl4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4pPr>
      <a:lvl5pPr algn="l" defTabSz="686859" rtl="0" eaLnBrk="0" fontAlgn="base" hangingPunct="0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5pPr>
      <a:lvl6pPr marL="309570" algn="l" defTabSz="686859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6pPr>
      <a:lvl7pPr marL="619140" algn="l" defTabSz="686859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7pPr>
      <a:lvl8pPr marL="928710" algn="l" defTabSz="686859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8pPr>
      <a:lvl9pPr marL="1238281" algn="l" defTabSz="686859" rtl="0" fontAlgn="base">
        <a:spcBef>
          <a:spcPct val="0"/>
        </a:spcBef>
        <a:spcAft>
          <a:spcPct val="0"/>
        </a:spcAft>
        <a:defRPr sz="2370">
          <a:solidFill>
            <a:schemeClr val="tx1"/>
          </a:solidFill>
          <a:latin typeface="Times New Roman" pitchFamily="18" charset="0"/>
        </a:defRPr>
      </a:lvl9pPr>
    </p:titleStyle>
    <p:bodyStyle>
      <a:lvl1pPr marL="232178" indent="-232178" algn="l" defTabSz="686859" rtl="0" eaLnBrk="0" fontAlgn="base" hangingPunct="0">
        <a:spcBef>
          <a:spcPct val="20000"/>
        </a:spcBef>
        <a:spcAft>
          <a:spcPct val="0"/>
        </a:spcAft>
        <a:buChar char="•"/>
        <a:defRPr sz="1693" b="1">
          <a:solidFill>
            <a:srgbClr val="003399"/>
          </a:solidFill>
          <a:latin typeface="+mn-lt"/>
          <a:ea typeface="+mn-ea"/>
          <a:cs typeface="+mn-cs"/>
        </a:defRPr>
      </a:lvl1pPr>
      <a:lvl2pPr marL="253676" indent="4300" algn="l" defTabSz="686859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760">
          <a:solidFill>
            <a:srgbClr val="003399"/>
          </a:solidFill>
          <a:latin typeface="+mn-lt"/>
        </a:defRPr>
      </a:lvl2pPr>
      <a:lvl3pPr marL="511651" indent="107490" algn="l" defTabSz="686859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1490" b="1">
          <a:solidFill>
            <a:srgbClr val="FF6600"/>
          </a:solidFill>
          <a:latin typeface="+mn-lt"/>
        </a:defRPr>
      </a:lvl3pPr>
      <a:lvl4pPr marL="773925" indent="4300" algn="l" defTabSz="686859" rtl="0" eaLnBrk="0" fontAlgn="base" hangingPunct="0">
        <a:spcBef>
          <a:spcPct val="20000"/>
        </a:spcBef>
        <a:spcAft>
          <a:spcPct val="0"/>
        </a:spcAft>
        <a:buChar char="–"/>
        <a:defRPr sz="1490" i="1">
          <a:solidFill>
            <a:srgbClr val="003399"/>
          </a:solidFill>
          <a:latin typeface="+mn-lt"/>
        </a:defRPr>
      </a:lvl4pPr>
      <a:lvl5pPr marL="1031900" indent="206380" algn="l" defTabSz="686859" rtl="0" eaLnBrk="0" fontAlgn="base" hangingPunct="0">
        <a:spcBef>
          <a:spcPct val="20000"/>
        </a:spcBef>
        <a:spcAft>
          <a:spcPct val="0"/>
        </a:spcAft>
        <a:buChar char="»"/>
        <a:defRPr sz="1355">
          <a:solidFill>
            <a:srgbClr val="003399"/>
          </a:solidFill>
          <a:latin typeface="+mn-lt"/>
        </a:defRPr>
      </a:lvl5pPr>
      <a:lvl6pPr marL="1341470" algn="l" defTabSz="686859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6pPr>
      <a:lvl7pPr marL="1651041" algn="l" defTabSz="686859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7pPr>
      <a:lvl8pPr marL="1960611" algn="l" defTabSz="686859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8pPr>
      <a:lvl9pPr marL="2270181" algn="l" defTabSz="686859" rtl="0" fontAlgn="base">
        <a:spcBef>
          <a:spcPct val="20000"/>
        </a:spcBef>
        <a:spcAft>
          <a:spcPct val="0"/>
        </a:spcAft>
        <a:defRPr sz="1355">
          <a:solidFill>
            <a:srgbClr val="003399"/>
          </a:solidFill>
          <a:latin typeface="+mn-lt"/>
        </a:defRPr>
      </a:lvl9pPr>
    </p:bodyStyle>
    <p:otherStyle>
      <a:defPPr>
        <a:defRPr lang="en-US"/>
      </a:defPPr>
      <a:lvl1pPr marL="0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1pPr>
      <a:lvl2pPr marL="309570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2pPr>
      <a:lvl3pPr marL="619140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3pPr>
      <a:lvl4pPr marL="928710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4pPr>
      <a:lvl5pPr marL="123828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5pPr>
      <a:lvl6pPr marL="154785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6pPr>
      <a:lvl7pPr marL="185742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7pPr>
      <a:lvl8pPr marL="216699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8pPr>
      <a:lvl9pPr marL="2476561" algn="l" defTabSz="619140" rtl="0" eaLnBrk="1" latinLnBrk="0" hangingPunct="1">
        <a:defRPr sz="12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olintan@nus.edu.s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layers/convolutional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layers/pooling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7"/>
          <p:cNvSpPr>
            <a:spLocks noChangeArrowheads="1"/>
          </p:cNvSpPr>
          <p:nvPr/>
        </p:nvSpPr>
        <p:spPr bwMode="auto">
          <a:xfrm>
            <a:off x="1" y="8043"/>
            <a:ext cx="9144000" cy="4941621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2162"/>
          </a:p>
        </p:txBody>
      </p:sp>
      <p:sp>
        <p:nvSpPr>
          <p:cNvPr id="13315" name="Text Box 18"/>
          <p:cNvSpPr txBox="1">
            <a:spLocks noChangeArrowheads="1"/>
          </p:cNvSpPr>
          <p:nvPr/>
        </p:nvSpPr>
        <p:spPr bwMode="auto">
          <a:xfrm>
            <a:off x="713505" y="251120"/>
            <a:ext cx="7728431" cy="487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323" dirty="0">
                <a:solidFill>
                  <a:schemeClr val="bg1"/>
                </a:solidFill>
                <a:latin typeface="Times New Roman" panose="02020603050405020304" pitchFamily="18" charset="0"/>
              </a:rPr>
              <a:t>SWS3009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4323" dirty="0">
                <a:solidFill>
                  <a:schemeClr val="bg1"/>
                </a:solidFill>
                <a:latin typeface="Times New Roman" panose="02020603050405020304" pitchFamily="18" charset="0"/>
              </a:rPr>
              <a:t>Lecture 2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4323" dirty="0">
                <a:solidFill>
                  <a:schemeClr val="bg1"/>
                </a:solidFill>
                <a:latin typeface="Times New Roman" panose="02020603050405020304" pitchFamily="18" charset="0"/>
              </a:rPr>
              <a:t>Deep Learning II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4323" dirty="0">
                <a:solidFill>
                  <a:schemeClr val="bg1"/>
                </a:solidFill>
                <a:latin typeface="Times New Roman" panose="02020603050405020304" pitchFamily="18" charset="0"/>
                <a:hlinkClick r:id="rId3"/>
              </a:rPr>
              <a:t>colintan@nus.edu.sg</a:t>
            </a:r>
            <a:endParaRPr lang="en-US" altLang="en-US" sz="4323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en-GB" altLang="en-US" sz="4864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6" name="Rectangle 19"/>
          <p:cNvSpPr>
            <a:spLocks noChangeArrowheads="1"/>
          </p:cNvSpPr>
          <p:nvPr/>
        </p:nvSpPr>
        <p:spPr bwMode="auto">
          <a:xfrm>
            <a:off x="1" y="6596870"/>
            <a:ext cx="9144000" cy="2530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SG" altLang="en-US" sz="2162"/>
          </a:p>
        </p:txBody>
      </p:sp>
      <p:pic>
        <p:nvPicPr>
          <p:cNvPr id="13317" name="Picture 22" descr="full colou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976" y="5115528"/>
            <a:ext cx="2140511" cy="137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04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16FCA-314B-7540-8A81-C5DB6FB0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Building the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B33A-08F7-DD44-B598-C443C0BD0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4581831"/>
          </a:xfrm>
        </p:spPr>
        <p:txBody>
          <a:bodyPr/>
          <a:lstStyle/>
          <a:p>
            <a:r>
              <a:rPr lang="en-US" dirty="0"/>
              <a:t>Now we create the Generator network. This is a simple MLP with:</a:t>
            </a:r>
          </a:p>
          <a:p>
            <a:pPr lvl="1"/>
            <a:r>
              <a:rPr lang="en-US" dirty="0"/>
              <a:t>A 100 element input, which will be filled with 100 random numbers.</a:t>
            </a:r>
          </a:p>
          <a:p>
            <a:pPr lvl="1"/>
            <a:r>
              <a:rPr lang="en-US" dirty="0"/>
              <a:t>Two hidden layers.</a:t>
            </a:r>
          </a:p>
          <a:p>
            <a:pPr lvl="1"/>
            <a:r>
              <a:rPr lang="en-US" dirty="0"/>
              <a:t>A 784 element output since our image is 28x28.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Here we use </a:t>
            </a:r>
            <a:r>
              <a:rPr lang="en-US" dirty="0" err="1"/>
              <a:t>LeakyReLU</a:t>
            </a:r>
            <a:r>
              <a:rPr lang="en-US" dirty="0"/>
              <a:t> </a:t>
            </a:r>
            <a:r>
              <a:rPr lang="en-US"/>
              <a:t>with a </a:t>
            </a:r>
            <a:r>
              <a:rPr lang="en-US" dirty="0"/>
              <a:t>= 0.2, so we have f(x) = 0.2x when x &lt; 0 and f(x) = x when x &gt; 0. f(0) is defined to be 0.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B19CB-F710-444A-912E-6C4B4CBF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28" y="3379304"/>
            <a:ext cx="74803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37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067B-46EF-014A-B353-998ACA82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Building the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DF6F9-A7CA-FB4E-AAA9-A3F06A5A8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similarly create the Discriminator. It has:</a:t>
            </a:r>
          </a:p>
          <a:p>
            <a:pPr lvl="1"/>
            <a:r>
              <a:rPr lang="en-US" dirty="0"/>
              <a:t>784 inputs, which is our 28x28 real or fake image.</a:t>
            </a:r>
          </a:p>
          <a:p>
            <a:pPr lvl="1"/>
            <a:r>
              <a:rPr lang="en-US" dirty="0"/>
              <a:t>Three hidden layers.</a:t>
            </a:r>
          </a:p>
          <a:p>
            <a:pPr lvl="1"/>
            <a:r>
              <a:rPr lang="en-US" dirty="0"/>
              <a:t>A single output which will be set to either 0 (fake) or 1 (true).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3789E-5039-7241-8C33-088672504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33" y="3174724"/>
            <a:ext cx="78105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3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E4CF-40C4-3B41-BF2C-A1B44A9D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Building the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A03B0-1B90-5740-AC80-04B794C52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create the GAN. This is relatively simple:</a:t>
            </a:r>
          </a:p>
          <a:p>
            <a:pPr lvl="1"/>
            <a:r>
              <a:rPr lang="en-US" dirty="0"/>
              <a:t>Take as inputs the Generator and Discriminator.</a:t>
            </a:r>
          </a:p>
          <a:p>
            <a:pPr lvl="1"/>
            <a:r>
              <a:rPr lang="en-US" dirty="0"/>
              <a:t>Create an input layer.</a:t>
            </a:r>
          </a:p>
          <a:p>
            <a:pPr lvl="1"/>
            <a:r>
              <a:rPr lang="en-US" dirty="0"/>
              <a:t>Pass the input to the Generator to create the fake image.</a:t>
            </a:r>
          </a:p>
          <a:p>
            <a:pPr lvl="1"/>
            <a:r>
              <a:rPr lang="en-US" dirty="0"/>
              <a:t>Pass this image to the Discriminator.</a:t>
            </a:r>
          </a:p>
          <a:p>
            <a:pPr lvl="1"/>
            <a:r>
              <a:rPr lang="en-US" dirty="0"/>
              <a:t>Set the GAN’s input to the new input layer, and the GAN’s output to the output of the Discriminator.</a:t>
            </a:r>
          </a:p>
          <a:p>
            <a:pPr lvl="1"/>
            <a:r>
              <a:rPr lang="en-US" dirty="0"/>
              <a:t>We use a binary cross-entropy loss since we are doing a binary 0/1 classification.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32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CE11C-B51B-9448-B9F6-03A670CE9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Building the 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55146-0FA4-0043-B1D0-3754DCD43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8" y="2156515"/>
            <a:ext cx="7632951" cy="24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2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FDBF-C834-F740-939D-D6A81253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Helper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1AF24-7A4C-1741-9B35-B1535D1E7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635996"/>
          </a:xfrm>
        </p:spPr>
        <p:txBody>
          <a:bodyPr/>
          <a:lstStyle/>
          <a:p>
            <a:r>
              <a:rPr lang="en-US" dirty="0"/>
              <a:t>Now we create a little helper function just to plot the generated images.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00A17-D1E7-514A-9DD7-2A321C43B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93" y="2342046"/>
            <a:ext cx="86741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74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9D60-1FBB-2745-98E1-A9504E29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ACF40-B228-4947-9910-02CBE6AD3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4293596"/>
          </a:xfrm>
        </p:spPr>
        <p:txBody>
          <a:bodyPr/>
          <a:lstStyle/>
          <a:p>
            <a:r>
              <a:rPr lang="en-US" dirty="0"/>
              <a:t>Finally we come to the fun part: Training! </a:t>
            </a:r>
          </a:p>
          <a:p>
            <a:pPr lvl="1"/>
            <a:r>
              <a:rPr lang="en-US" dirty="0"/>
              <a:t>Create the Generator, Discriminator and GAN networks, and load the data.</a:t>
            </a:r>
          </a:p>
          <a:p>
            <a:pPr lvl="1"/>
            <a:r>
              <a:rPr lang="en-US" dirty="0"/>
              <a:t>In each epoch, for the Discriminator:</a:t>
            </a:r>
          </a:p>
          <a:p>
            <a:pPr lvl="2"/>
            <a:r>
              <a:rPr lang="en-US" dirty="0"/>
              <a:t>Generate fake data using random numbers.</a:t>
            </a:r>
          </a:p>
          <a:p>
            <a:pPr lvl="2"/>
            <a:r>
              <a:rPr lang="en-US" dirty="0"/>
              <a:t>Randomly choose real data, and combine with fake data,</a:t>
            </a:r>
          </a:p>
          <a:p>
            <a:pPr lvl="2"/>
            <a:r>
              <a:rPr lang="en-US" dirty="0"/>
              <a:t>Tag the real data with “1” and the fake data with ”0”.</a:t>
            </a:r>
          </a:p>
          <a:p>
            <a:pPr lvl="2"/>
            <a:r>
              <a:rPr lang="en-US" dirty="0"/>
              <a:t>Train the Discriminator.</a:t>
            </a:r>
          </a:p>
          <a:p>
            <a:pPr lvl="1"/>
            <a:r>
              <a:rPr lang="en-US" dirty="0"/>
              <a:t>In each epoch, for the Generator:</a:t>
            </a:r>
          </a:p>
          <a:p>
            <a:pPr lvl="2"/>
            <a:r>
              <a:rPr lang="en-US" dirty="0"/>
              <a:t>Freeze the Discriminator’s weights.</a:t>
            </a:r>
          </a:p>
          <a:p>
            <a:pPr lvl="2"/>
            <a:r>
              <a:rPr lang="en-US" dirty="0"/>
              <a:t>Generate the fake data using random numbers.</a:t>
            </a:r>
          </a:p>
          <a:p>
            <a:pPr lvl="2"/>
            <a:r>
              <a:rPr lang="en-US" dirty="0"/>
              <a:t>Train the GAN with the assumption that the fake data is real.</a:t>
            </a:r>
          </a:p>
          <a:p>
            <a:pPr lvl="2"/>
            <a:r>
              <a:rPr lang="en-US" dirty="0"/>
              <a:t>This forces the Generator to optimize its weights to maximize its score from the Discriminator (i.e. “convincing” the Discriminator to output a 1 instead of 0)</a:t>
            </a:r>
          </a:p>
          <a:p>
            <a:pPr lvl="2"/>
            <a:r>
              <a:rPr lang="en-US" dirty="0"/>
              <a:t>The Discriminator itself is not affected since its weights are frozen.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910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6B6831-9209-DD46-9808-92A9B7DA7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18" y="545578"/>
            <a:ext cx="6520439" cy="601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50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CEC6B5-4ECB-7F42-94E2-2BE53707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F64B0-736D-D54F-AF1C-32655114E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499" y="1830384"/>
            <a:ext cx="7771328" cy="4405546"/>
          </a:xfrm>
        </p:spPr>
        <p:txBody>
          <a:bodyPr/>
          <a:lstStyle/>
          <a:p>
            <a:r>
              <a:rPr lang="en-US" dirty="0"/>
              <a:t>We end with just a single call to train for 400 epochs, with batch size of 128: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run, the program will display the generated images on the screen (does not work with MacOS) and output to the PNG file with the filename “</a:t>
            </a:r>
            <a:r>
              <a:rPr lang="en-US" dirty="0" err="1"/>
              <a:t>gan_generated_image</a:t>
            </a:r>
            <a:r>
              <a:rPr lang="en-US" dirty="0"/>
              <a:t> </a:t>
            </a:r>
            <a:r>
              <a:rPr lang="en-US" dirty="0" err="1"/>
              <a:t>xxx.jpg</a:t>
            </a:r>
            <a:r>
              <a:rPr lang="en-US" dirty="0"/>
              <a:t>” where xxx is the epoch number.</a:t>
            </a:r>
          </a:p>
          <a:p>
            <a:r>
              <a:rPr lang="en-US" dirty="0"/>
              <a:t>Next slide shows the results at various epochs.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65618-AE81-2B4E-AE97-77C893EF0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914" y="2341769"/>
            <a:ext cx="37465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03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E8E8-237D-CE4E-956A-A5DC34E0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16CEF6-4239-1247-A904-06E2B31F6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</p:spTree>
    <p:extLst>
      <p:ext uri="{BB962C8B-B14F-4D97-AF65-F5344CB8AC3E}">
        <p14:creationId xmlns:p14="http://schemas.microsoft.com/office/powerpoint/2010/main" val="3745851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E8E8-237D-CE4E-956A-A5DC34E0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366A9E-7298-A742-8830-D88272FD5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</p:spTree>
    <p:extLst>
      <p:ext uri="{BB962C8B-B14F-4D97-AF65-F5344CB8AC3E}">
        <p14:creationId xmlns:p14="http://schemas.microsoft.com/office/powerpoint/2010/main" val="233226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BF101A-4154-F7D1-8FDB-8B31C644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Deep Learning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1803E8-ACFF-6D10-3A43-3941ACA65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yesterday’s lecture we looked at several popular deep learning networks:</a:t>
            </a:r>
          </a:p>
          <a:p>
            <a:pPr lvl="1"/>
            <a:r>
              <a:rPr lang="en-GB" dirty="0"/>
              <a:t>Recurrent neural networks, including LSTMs.</a:t>
            </a:r>
          </a:p>
          <a:p>
            <a:pPr lvl="1"/>
            <a:r>
              <a:rPr lang="en-GB" dirty="0"/>
              <a:t>Transformer networks.</a:t>
            </a:r>
          </a:p>
          <a:p>
            <a:pPr lvl="1"/>
            <a:r>
              <a:rPr lang="en-GB" dirty="0"/>
              <a:t>Autoencoders.</a:t>
            </a:r>
          </a:p>
          <a:p>
            <a:r>
              <a:rPr lang="en-GB" dirty="0"/>
              <a:t>Today we continue with more deep learning networks. We will look at:</a:t>
            </a:r>
          </a:p>
          <a:p>
            <a:pPr lvl="1"/>
            <a:r>
              <a:rPr lang="en-GB" dirty="0"/>
              <a:t>Generative Adversarial Networks for generating new data.</a:t>
            </a:r>
          </a:p>
          <a:p>
            <a:pPr lvl="1"/>
            <a:r>
              <a:rPr lang="en-GB" dirty="0"/>
              <a:t>Convolutional Neural Networks.</a:t>
            </a:r>
          </a:p>
          <a:p>
            <a:pPr lvl="1"/>
            <a:r>
              <a:rPr lang="en-GB" dirty="0"/>
              <a:t>Object Detection.</a:t>
            </a:r>
          </a:p>
        </p:txBody>
      </p:sp>
    </p:spTree>
    <p:extLst>
      <p:ext uri="{BB962C8B-B14F-4D97-AF65-F5344CB8AC3E}">
        <p14:creationId xmlns:p14="http://schemas.microsoft.com/office/powerpoint/2010/main" val="1079981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E8E8-237D-CE4E-956A-A5DC34E0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60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EC0022-377F-0340-A1D5-DAB21EF79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</p:spTree>
    <p:extLst>
      <p:ext uri="{BB962C8B-B14F-4D97-AF65-F5344CB8AC3E}">
        <p14:creationId xmlns:p14="http://schemas.microsoft.com/office/powerpoint/2010/main" val="1020450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E8E8-237D-CE4E-956A-A5DC34E0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100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B1EAF5-CECD-614B-ADC6-9034676B7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</p:spTree>
    <p:extLst>
      <p:ext uri="{BB962C8B-B14F-4D97-AF65-F5344CB8AC3E}">
        <p14:creationId xmlns:p14="http://schemas.microsoft.com/office/powerpoint/2010/main" val="28809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E8E8-237D-CE4E-956A-A5DC34E0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200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51C5BE-A0E7-3140-BE37-905955355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</p:spTree>
    <p:extLst>
      <p:ext uri="{BB962C8B-B14F-4D97-AF65-F5344CB8AC3E}">
        <p14:creationId xmlns:p14="http://schemas.microsoft.com/office/powerpoint/2010/main" val="1051697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E8E8-237D-CE4E-956A-A5DC34E0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Epoch 400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9241B8F-21A1-5B4C-8FE7-9021C5A5A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819275"/>
            <a:ext cx="4405313" cy="4405313"/>
          </a:xfrm>
        </p:spPr>
      </p:pic>
    </p:spTree>
    <p:extLst>
      <p:ext uri="{BB962C8B-B14F-4D97-AF65-F5344CB8AC3E}">
        <p14:creationId xmlns:p14="http://schemas.microsoft.com/office/powerpoint/2010/main" val="507635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586E9-95AB-C348-961A-5AFFC05F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2A1E-C711-1842-B79E-48E89B980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previous lecture we looked at LSTMs, Autoencoders and Generative-Adversarial Networks, and how to build and use them.</a:t>
            </a:r>
          </a:p>
          <a:p>
            <a:r>
              <a:rPr lang="en-US" dirty="0"/>
              <a:t>In this lecture we look at:</a:t>
            </a:r>
          </a:p>
          <a:p>
            <a:pPr lvl="1"/>
            <a:r>
              <a:rPr lang="en-US" dirty="0"/>
              <a:t>Convolutional Neural Networks: Traditionally used for image recognition, but can be used elsewhere as well.</a:t>
            </a:r>
          </a:p>
          <a:p>
            <a:pPr lvl="1"/>
            <a:r>
              <a:rPr lang="en-US" dirty="0"/>
              <a:t>An exploration of activations, loss functions and optimizers.</a:t>
            </a:r>
          </a:p>
          <a:p>
            <a:pPr lvl="1"/>
            <a:r>
              <a:rPr lang="en-US" dirty="0"/>
              <a:t>Dealing with Overfitting.</a:t>
            </a:r>
          </a:p>
          <a:p>
            <a:pPr lvl="1"/>
            <a:r>
              <a:rPr lang="en-US" dirty="0"/>
              <a:t>Introductory neural network theory:</a:t>
            </a:r>
          </a:p>
          <a:p>
            <a:pPr lvl="2"/>
            <a:r>
              <a:rPr lang="en-US" dirty="0" err="1"/>
              <a:t>Kohonen</a:t>
            </a:r>
            <a:r>
              <a:rPr lang="en-US" dirty="0"/>
              <a:t> Self-Organizing Networks</a:t>
            </a:r>
          </a:p>
          <a:p>
            <a:pPr lvl="2"/>
            <a:r>
              <a:rPr lang="en-US" dirty="0" err="1"/>
              <a:t>Perceptrons</a:t>
            </a:r>
            <a:endParaRPr lang="en-US" dirty="0"/>
          </a:p>
          <a:p>
            <a:pPr lvl="2"/>
            <a:r>
              <a:rPr lang="en-US" dirty="0"/>
              <a:t>Multilayer </a:t>
            </a:r>
            <a:r>
              <a:rPr lang="en-US" dirty="0" err="1"/>
              <a:t>Perceptrons</a:t>
            </a:r>
            <a:endParaRPr lang="en-US" dirty="0"/>
          </a:p>
          <a:p>
            <a:pPr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86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29E09-55F9-3F4F-8322-AEC06DF1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72A74-2481-244A-A1FD-104432FF1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SWS3009 Embedded Systems and Deep Learning.</a:t>
            </a:r>
          </a:p>
        </p:txBody>
      </p:sp>
    </p:spTree>
    <p:extLst>
      <p:ext uri="{BB962C8B-B14F-4D97-AF65-F5344CB8AC3E}">
        <p14:creationId xmlns:p14="http://schemas.microsoft.com/office/powerpoint/2010/main" val="1766590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91AE-CF59-0246-BFCC-41CE3B202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Revision: What is a CNN?</a:t>
            </a:r>
          </a:p>
        </p:txBody>
      </p:sp>
      <p:pic>
        <p:nvPicPr>
          <p:cNvPr id="4" name="Picture 2" descr="Image result for deep learning">
            <a:extLst>
              <a:ext uri="{FF2B5EF4-FFF2-40B4-BE49-F238E27FC236}">
                <a16:creationId xmlns:a16="http://schemas.microsoft.com/office/drawing/2014/main" id="{AE86418A-6A64-C149-A0A4-283270C68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60" y="1787513"/>
            <a:ext cx="7762361" cy="292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281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6721-0784-5B4D-A0FC-F9188F9D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EF46-A570-4346-BD8D-C4F49E282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CNN’s primary distinguishing feature is the convolution layer.</a:t>
            </a:r>
          </a:p>
          <a:p>
            <a:pPr lvl="1"/>
            <a:r>
              <a:rPr lang="en-US" dirty="0"/>
              <a:t>Made up of kernels that convolve over the input and over each other.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871B6-7D05-6343-A5F8-0BF523502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0" y="2514306"/>
            <a:ext cx="3803770" cy="2776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A54809-E963-5843-8944-D343DEA6A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79" y="2697921"/>
            <a:ext cx="2540000" cy="142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DB8399-E6CB-784C-91A1-202493B90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190" y="4646876"/>
            <a:ext cx="3258527" cy="70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98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7645-F17F-5A46-A941-B58E6846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E6D3E-3917-F349-9DF5-6BE7A8429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depth of the kernel is equal to the depth of the data. E.g. with color images there are 3 channels, and the kernel is 3 layers deep: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4265C-92D6-0240-8931-EDC9B1B28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6" y="2564296"/>
            <a:ext cx="6873653" cy="386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54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26AC-5259-A246-9D2C-966ED4A6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C22FC-441E-F949-847D-6EA3DA37E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kernels function as feature extractors and the output from the convolution operation is called a “feature map”</a:t>
            </a:r>
          </a:p>
          <a:p>
            <a:pPr lvl="1"/>
            <a:r>
              <a:rPr lang="en-US" dirty="0"/>
              <a:t>As training progresses the kernels become optimized to extract key information like edges, repeating patterns, etc. in the input data.</a:t>
            </a:r>
          </a:p>
          <a:p>
            <a:r>
              <a:rPr lang="en-US" dirty="0"/>
              <a:t>Many kernels can be used on one layer.</a:t>
            </a:r>
          </a:p>
          <a:p>
            <a:pPr lvl="1"/>
            <a:r>
              <a:rPr lang="en-US" dirty="0"/>
              <a:t>This will produce a volume of feature maps instead of a single feature map.</a:t>
            </a:r>
          </a:p>
          <a:p>
            <a:pPr lvl="1"/>
            <a:r>
              <a:rPr lang="en-US" dirty="0"/>
              <a:t>Due to the randomness of the initial kernel, each feature map ends up extracting a different feature of the input.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DDFC4-FE87-3641-B242-1A02F8A7C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715" y="4021741"/>
            <a:ext cx="3350498" cy="23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82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adversarial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SWS3009 Embedded Systems and Deep Learning.</a:t>
            </a:r>
          </a:p>
        </p:txBody>
      </p:sp>
    </p:spTree>
    <p:extLst>
      <p:ext uri="{BB962C8B-B14F-4D97-AF65-F5344CB8AC3E}">
        <p14:creationId xmlns:p14="http://schemas.microsoft.com/office/powerpoint/2010/main" val="1651716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61184-425E-F84B-AB75-A761CE69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D1ED5-A6BA-A943-B92B-A74B3068B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convolve kernels over earlier kernels.</a:t>
            </a:r>
          </a:p>
          <a:p>
            <a:pPr lvl="1"/>
            <a:r>
              <a:rPr lang="en-US" dirty="0"/>
              <a:t>The feature maps generated will represent higher level features of the input.</a:t>
            </a:r>
          </a:p>
          <a:p>
            <a:pPr lvl="1"/>
            <a:r>
              <a:rPr lang="en-US" dirty="0"/>
              <a:t>E.g. the lower kernel might extract lines, the higher kernel might extract shapes.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F4DD4-39BB-3949-8A50-55B93F952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63" y="3152912"/>
            <a:ext cx="5212521" cy="26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51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AE4D3-5A25-5B4A-8A93-E0F6CB66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26BFB-188F-2542-A638-A3B0A464F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887822" cy="4522196"/>
          </a:xfrm>
        </p:spPr>
        <p:txBody>
          <a:bodyPr/>
          <a:lstStyle/>
          <a:p>
            <a:r>
              <a:rPr lang="en-US" dirty="0"/>
              <a:t>Convolution Kernel Hyper-Parameters:</a:t>
            </a:r>
          </a:p>
          <a:p>
            <a:pPr lvl="1"/>
            <a:r>
              <a:rPr lang="en-US" dirty="0"/>
              <a:t>Size: </a:t>
            </a:r>
          </a:p>
          <a:p>
            <a:pPr lvl="2"/>
            <a:r>
              <a:rPr lang="en-US" dirty="0"/>
              <a:t>E.g. 3x3, 5x5, 9x9</a:t>
            </a:r>
          </a:p>
          <a:p>
            <a:pPr lvl="2"/>
            <a:r>
              <a:rPr lang="en-US" dirty="0"/>
              <a:t>Typically smaller kernels extract more refined features at the expense of higher computational costs. Can be more sensitive to noise.</a:t>
            </a:r>
          </a:p>
          <a:p>
            <a:pPr lvl="2"/>
            <a:r>
              <a:rPr lang="en-US" dirty="0"/>
              <a:t>Larger kernels use less computational power but produce features of lower resolution.</a:t>
            </a:r>
          </a:p>
          <a:p>
            <a:pPr lvl="1"/>
            <a:r>
              <a:rPr lang="en-US" dirty="0"/>
              <a:t>Stride:</a:t>
            </a:r>
          </a:p>
          <a:p>
            <a:pPr lvl="2"/>
            <a:r>
              <a:rPr lang="en-US" dirty="0"/>
              <a:t>The # of steps a kernel moves to the right or down each time.</a:t>
            </a:r>
          </a:p>
          <a:p>
            <a:pPr lvl="2"/>
            <a:r>
              <a:rPr lang="en-US" dirty="0"/>
              <a:t>Smaller strides capture more data but also produce larger feature maps.</a:t>
            </a:r>
          </a:p>
          <a:p>
            <a:pPr lvl="2"/>
            <a:r>
              <a:rPr lang="en-US" dirty="0"/>
              <a:t>Larger strides produce smaller feature maps but lose more data.</a:t>
            </a:r>
          </a:p>
          <a:p>
            <a:pPr lvl="1"/>
            <a:r>
              <a:rPr lang="en-US" dirty="0"/>
              <a:t>Padding:</a:t>
            </a:r>
          </a:p>
          <a:p>
            <a:pPr lvl="2"/>
            <a:r>
              <a:rPr lang="en-US" dirty="0"/>
              <a:t>What do we do when we reach the end of the input data and part of the kernel “hangs out” over the edge? </a:t>
            </a:r>
          </a:p>
          <a:p>
            <a:pPr lvl="2"/>
            <a:r>
              <a:rPr lang="en-US" dirty="0" err="1"/>
              <a:t>Keras</a:t>
            </a:r>
            <a:r>
              <a:rPr lang="en-US" dirty="0"/>
              <a:t> supports a “same” padding that preserves the size of the input. Other choices may increase or decrease the size of the input.</a:t>
            </a:r>
          </a:p>
        </p:txBody>
      </p:sp>
    </p:spTree>
    <p:extLst>
      <p:ext uri="{BB962C8B-B14F-4D97-AF65-F5344CB8AC3E}">
        <p14:creationId xmlns:p14="http://schemas.microsoft.com/office/powerpoint/2010/main" val="3034007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F7CC1-29D0-6C44-948A-C43DB70F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Convolution Layers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74649-24D1-254A-B178-AC851D460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offers many types of convolution layers: </a:t>
            </a:r>
            <a:r>
              <a:rPr lang="en-SG" dirty="0">
                <a:hlinkClick r:id="rId2"/>
              </a:rPr>
              <a:t>https://keras.io/layers/convolutional/</a:t>
            </a:r>
            <a:endParaRPr lang="en-SG" dirty="0"/>
          </a:p>
          <a:p>
            <a:pPr lvl="1"/>
            <a:r>
              <a:rPr lang="en-SG" dirty="0"/>
              <a:t>padding: </a:t>
            </a:r>
          </a:p>
          <a:p>
            <a:pPr lvl="2"/>
            <a:r>
              <a:rPr lang="en-SG" dirty="0"/>
              <a:t>‘valid’: Convolution stops when the right/bottom edge of the filter hits the right/bottom edge of the input data. Will create a feature map smaller than the input</a:t>
            </a:r>
          </a:p>
          <a:p>
            <a:pPr lvl="2"/>
            <a:r>
              <a:rPr lang="en-SG" dirty="0"/>
              <a:t>‘same’: Input is padded with ‘0’ to allow the feature map to be the same size as the input.</a:t>
            </a:r>
          </a:p>
          <a:p>
            <a:pPr lvl="1"/>
            <a:r>
              <a:rPr lang="en-US" dirty="0"/>
              <a:t>activation:</a:t>
            </a:r>
          </a:p>
          <a:p>
            <a:pPr lvl="2"/>
            <a:r>
              <a:rPr lang="en-US" dirty="0"/>
              <a:t>If None, </a:t>
            </a:r>
            <a:r>
              <a:rPr lang="en-US" dirty="0" err="1"/>
              <a:t>Keras</a:t>
            </a:r>
            <a:r>
              <a:rPr lang="en-US" dirty="0"/>
              <a:t> will use an identify activation. I.e. id(x) = x, where x is the feature map computed by the convolution operation. </a:t>
            </a:r>
          </a:p>
          <a:p>
            <a:pPr lvl="2"/>
            <a:r>
              <a:rPr lang="en-US" dirty="0"/>
              <a:t>Otherwise can specify other activations like </a:t>
            </a:r>
            <a:r>
              <a:rPr lang="en-US" dirty="0" err="1"/>
              <a:t>ReLU</a:t>
            </a:r>
            <a:r>
              <a:rPr lang="en-US" dirty="0"/>
              <a:t>, tanh etc.</a:t>
            </a:r>
          </a:p>
          <a:p>
            <a:pPr lvl="1"/>
            <a:r>
              <a:rPr lang="en-US" dirty="0" err="1"/>
              <a:t>kernel_size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Size of the kernel window.  E.g. (3, 3) makes a 3x3 filter</a:t>
            </a:r>
          </a:p>
          <a:p>
            <a:pPr lvl="1"/>
            <a:r>
              <a:rPr lang="en-US" dirty="0"/>
              <a:t>filters: Number of kernels to make.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14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3880-BE26-5347-BC31-5294D495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Pooling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E0C21-2AF8-4342-BA46-562FF1CD4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499" y="1818968"/>
            <a:ext cx="7828187" cy="4581831"/>
          </a:xfrm>
        </p:spPr>
        <p:txBody>
          <a:bodyPr/>
          <a:lstStyle/>
          <a:p>
            <a:r>
              <a:rPr lang="en-US" dirty="0"/>
              <a:t>The pooling layer takes a n x n region of the feature map and either picks the maximum or takes an average: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Pooling layers:</a:t>
            </a:r>
          </a:p>
          <a:p>
            <a:pPr lvl="1"/>
            <a:r>
              <a:rPr lang="en-US" dirty="0"/>
              <a:t>Reduce dimensionality and hence computing power.</a:t>
            </a:r>
          </a:p>
          <a:p>
            <a:pPr lvl="1"/>
            <a:r>
              <a:rPr lang="en-US" dirty="0"/>
              <a:t>Extracts the most dominant features (max pooling):</a:t>
            </a:r>
          </a:p>
          <a:p>
            <a:pPr lvl="2"/>
            <a:r>
              <a:rPr lang="en-US" dirty="0"/>
              <a:t>Makes the model shift invariant and less noise sensitive</a:t>
            </a:r>
          </a:p>
          <a:p>
            <a:pPr lvl="1"/>
            <a:r>
              <a:rPr lang="en-US" dirty="0"/>
              <a:t>averages the features (average pooling)</a:t>
            </a:r>
          </a:p>
          <a:p>
            <a:pPr lvl="2"/>
            <a:r>
              <a:rPr lang="en-US" dirty="0"/>
              <a:t>Reduces the effect of noise by averaging it out – white noise has an average of 0.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1B7EF-64FA-D440-8F8F-84145E78A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613" y="2574234"/>
            <a:ext cx="2731947" cy="20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93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CE72C-84AA-CE42-860C-99EF61299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Pooling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16906-1BD9-CF45-BB95-C5C5E7982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Pooling layer hyperparameters:</a:t>
            </a:r>
          </a:p>
          <a:p>
            <a:pPr lvl="1"/>
            <a:r>
              <a:rPr lang="en-US" dirty="0"/>
              <a:t>stride: As with the convolution layer, this determines the number of steps the pool moves each time to the right or down.</a:t>
            </a:r>
          </a:p>
          <a:p>
            <a:pPr lvl="1"/>
            <a:r>
              <a:rPr lang="en-US" dirty="0"/>
              <a:t>size: Controls the dimensionality reduction.</a:t>
            </a:r>
          </a:p>
          <a:p>
            <a:pPr lvl="2"/>
            <a:r>
              <a:rPr lang="en-US" dirty="0"/>
              <a:t>Generally if stride = size, the feature map is reduced by 1/size in each dimension.</a:t>
            </a:r>
          </a:p>
          <a:p>
            <a:pPr lvl="1"/>
            <a:r>
              <a:rPr lang="en-US" dirty="0" err="1"/>
              <a:t>Keras</a:t>
            </a:r>
            <a:r>
              <a:rPr lang="en-US" dirty="0"/>
              <a:t> pooling API: </a:t>
            </a:r>
            <a:r>
              <a:rPr lang="en-SG" dirty="0">
                <a:hlinkClick r:id="rId2"/>
              </a:rPr>
              <a:t>https://keras.io/layers/pooling/</a:t>
            </a:r>
            <a:endParaRPr lang="en-SG" dirty="0"/>
          </a:p>
          <a:p>
            <a:pPr lvl="2"/>
            <a:r>
              <a:rPr lang="en-US" dirty="0" err="1"/>
              <a:t>pool_size</a:t>
            </a:r>
            <a:r>
              <a:rPr lang="en-US" dirty="0"/>
              <a:t>: The length or dimensions of the pool.	</a:t>
            </a:r>
          </a:p>
          <a:p>
            <a:pPr lvl="2"/>
            <a:r>
              <a:rPr lang="en-US" dirty="0"/>
              <a:t>strides: As described above.</a:t>
            </a:r>
          </a:p>
          <a:p>
            <a:r>
              <a:rPr lang="en-US" dirty="0"/>
              <a:t>Generally the first few (or many?) layers of the CNN consist of alternating convolution and pooling layers:</a:t>
            </a:r>
          </a:p>
          <a:p>
            <a:pPr lvl="1"/>
            <a:r>
              <a:rPr lang="en-US" dirty="0"/>
              <a:t>However stacking too many pooling layers can result in losing all data.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767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76B7-1153-B043-9898-EB0B8EA1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Flatten Layer /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66B9B-6086-4247-920C-7ECFDC707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Flatten layer turns the feature maps into a 1D vector for feeding into the Dense layers.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A1F7D-658A-094E-B6B0-5EA9BC16C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9" y="2837395"/>
            <a:ext cx="7947458" cy="35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71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29E09-55F9-3F4F-8322-AEC06DF1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72A74-2481-244A-A1FD-104432FF1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SWS3009 Embedded Systems and Deep Learning.</a:t>
            </a:r>
          </a:p>
        </p:txBody>
      </p:sp>
    </p:spTree>
    <p:extLst>
      <p:ext uri="{BB962C8B-B14F-4D97-AF65-F5344CB8AC3E}">
        <p14:creationId xmlns:p14="http://schemas.microsoft.com/office/powerpoint/2010/main" val="1065752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76B7-1153-B043-9898-EB0B8EA1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66B9B-6086-4247-920C-7ECFDC707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797231"/>
          </a:xfrm>
        </p:spPr>
        <p:txBody>
          <a:bodyPr/>
          <a:lstStyle/>
          <a:p>
            <a:r>
              <a:rPr lang="en-US" dirty="0"/>
              <a:t>The CNNs we saw earlier are very good at recognizing single objects in pictures like this – the object is large and relatively isolated.</a:t>
            </a:r>
          </a:p>
          <a:p>
            <a:pPr lvl="1"/>
            <a:endParaRPr lang="en-US" dirty="0"/>
          </a:p>
        </p:txBody>
      </p:sp>
      <p:pic>
        <p:nvPicPr>
          <p:cNvPr id="1026" name="Picture 2" descr="BMW Z4 2019-2023 Images - Z4 2019-2023 Car Images, Interior ...">
            <a:extLst>
              <a:ext uri="{FF2B5EF4-FFF2-40B4-BE49-F238E27FC236}">
                <a16:creationId xmlns:a16="http://schemas.microsoft.com/office/drawing/2014/main" id="{21A07F19-6977-241D-8D66-5241A8C5E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616200"/>
            <a:ext cx="53340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269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2F78-0555-2BC7-D991-FD647D70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10D0F-E583-2DB5-0C0B-454DADD6C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4469127"/>
          </a:xfrm>
        </p:spPr>
        <p:txBody>
          <a:bodyPr/>
          <a:lstStyle/>
          <a:p>
            <a:r>
              <a:rPr lang="en-GB" dirty="0"/>
              <a:t>However it doesn’t perform as well in pictures like this, where there are many objects: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050" name="Picture 2" descr="Pedestrians pose challenge for autonomous vehicles - ABC Radio National">
            <a:extLst>
              <a:ext uri="{FF2B5EF4-FFF2-40B4-BE49-F238E27FC236}">
                <a16:creationId xmlns:a16="http://schemas.microsoft.com/office/drawing/2014/main" id="{D0119C0C-B0B9-3DDE-0865-8454B02A7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562" y="2527300"/>
            <a:ext cx="4965700" cy="279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618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2F78-0555-2BC7-D991-FD647D70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10D0F-E583-2DB5-0C0B-454DADD6C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4469127"/>
          </a:xfrm>
        </p:spPr>
        <p:txBody>
          <a:bodyPr/>
          <a:lstStyle/>
          <a:p>
            <a:r>
              <a:rPr lang="en-GB" dirty="0"/>
              <a:t>We very often also want to locate and identify many objects at once, e.g. when building autonomous vehicles: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074" name="Picture 2" descr="Yolo Framework | Object Detection Using Yolo">
            <a:extLst>
              <a:ext uri="{FF2B5EF4-FFF2-40B4-BE49-F238E27FC236}">
                <a16:creationId xmlns:a16="http://schemas.microsoft.com/office/drawing/2014/main" id="{A68E31FB-68EB-4291-67D8-5166D1EC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2578855"/>
            <a:ext cx="6438900" cy="341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71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EEBC-E27A-114D-9F6E-446389D1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What Are They?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852DA-0CFE-EC40-88A2-CCE5FD41D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look at Generative Adversarial Networks, or GANs.</a:t>
            </a:r>
          </a:p>
          <a:p>
            <a:r>
              <a:rPr lang="en-US" dirty="0"/>
              <a:t>Motivation:</a:t>
            </a:r>
          </a:p>
          <a:p>
            <a:pPr lvl="1"/>
            <a:r>
              <a:rPr lang="en-US" dirty="0"/>
              <a:t>We often don’t have enough training data.</a:t>
            </a:r>
          </a:p>
          <a:p>
            <a:pPr lvl="1"/>
            <a:r>
              <a:rPr lang="en-US" dirty="0"/>
              <a:t>We want to build a neural network that will produce “fake” data from the real data.</a:t>
            </a:r>
          </a:p>
          <a:p>
            <a:r>
              <a:rPr lang="en-US" dirty="0"/>
              <a:t>Consists of two networks:</a:t>
            </a:r>
          </a:p>
          <a:p>
            <a:pPr lvl="1"/>
            <a:r>
              <a:rPr lang="en-US" dirty="0"/>
              <a:t>A “Generator” network that learns how to “counterfeit” the data.</a:t>
            </a:r>
          </a:p>
          <a:p>
            <a:pPr lvl="2"/>
            <a:r>
              <a:rPr lang="en-US" dirty="0"/>
              <a:t>Like a forger learning how to make better and better counterfeit money.</a:t>
            </a:r>
          </a:p>
          <a:p>
            <a:pPr lvl="1"/>
            <a:r>
              <a:rPr lang="en-US" dirty="0"/>
              <a:t>A “Discriminator” network that learns how to differentiate between the real and the fake data.</a:t>
            </a:r>
          </a:p>
          <a:p>
            <a:pPr lvl="2"/>
            <a:r>
              <a:rPr lang="en-US" dirty="0"/>
              <a:t>Like a cop learning to differentiate between the increasingly good counterfeit money from the real money.</a:t>
            </a:r>
          </a:p>
          <a:p>
            <a:pPr lvl="1"/>
            <a:r>
              <a:rPr lang="en-US" dirty="0"/>
              <a:t>We can use GANs to do very cool things like:</a:t>
            </a:r>
          </a:p>
          <a:p>
            <a:pPr lvl="2"/>
            <a:r>
              <a:rPr lang="en-US" dirty="0"/>
              <a:t>Producing images of people who don’t exist (!!).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92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93AA-0575-3273-B304-E05E62BB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2CBDA-35B7-274E-0BE7-894525B30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several ways to solve this problem. One popular way:</a:t>
            </a:r>
          </a:p>
          <a:p>
            <a:pPr lvl="1"/>
            <a:r>
              <a:rPr lang="en-GB" dirty="0"/>
              <a:t>Pre-train a classifier (e.g. CNN) to recognize various objects.</a:t>
            </a:r>
          </a:p>
          <a:p>
            <a:pPr lvl="1"/>
            <a:r>
              <a:rPr lang="en-GB" dirty="0"/>
              <a:t>Divide up the image into multiple regions.</a:t>
            </a:r>
          </a:p>
          <a:p>
            <a:pPr lvl="1"/>
            <a:r>
              <a:rPr lang="en-GB" dirty="0"/>
              <a:t>Perform classification in each region.</a:t>
            </a:r>
          </a:p>
          <a:p>
            <a:r>
              <a:rPr lang="en-GB" dirty="0"/>
              <a:t>Many object detection algorithms follow this method:</a:t>
            </a:r>
          </a:p>
          <a:p>
            <a:pPr lvl="1"/>
            <a:r>
              <a:rPr lang="en-GB" dirty="0"/>
              <a:t>Regions with CNN Features (RCNN)</a:t>
            </a:r>
          </a:p>
          <a:p>
            <a:pPr lvl="1"/>
            <a:r>
              <a:rPr lang="en-GB" dirty="0"/>
              <a:t>Fast RCNN, Faster RCNN</a:t>
            </a:r>
          </a:p>
          <a:p>
            <a:pPr lvl="1"/>
            <a:r>
              <a:rPr lang="en-GB" dirty="0"/>
              <a:t>Single-Shot Detector (SSD)</a:t>
            </a:r>
          </a:p>
          <a:p>
            <a:r>
              <a:rPr lang="en-GB" dirty="0"/>
              <a:t>In the following sections we assume that the input to each network is an image with multiple objects to be ”localized” and “classified”.</a:t>
            </a:r>
          </a:p>
          <a:p>
            <a:pPr lvl="1"/>
            <a:r>
              <a:rPr lang="en-GB" dirty="0"/>
              <a:t>“Localized” – Where is the object?</a:t>
            </a:r>
          </a:p>
          <a:p>
            <a:pPr lvl="1"/>
            <a:r>
              <a:rPr lang="en-GB" dirty="0"/>
              <a:t>“Classified” – What is the object?</a:t>
            </a:r>
          </a:p>
          <a:p>
            <a:r>
              <a:rPr lang="en-GB" dirty="0"/>
              <a:t>For training, each object is assumed to have a bounding box called “GT” – short for “Ground Truth”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634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93AA-0575-3273-B304-E05E62BB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2CBDA-35B7-274E-0BE7-894525B30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1143717"/>
          </a:xfrm>
        </p:spPr>
        <p:txBody>
          <a:bodyPr/>
          <a:lstStyle/>
          <a:p>
            <a:r>
              <a:rPr lang="en-GB" dirty="0"/>
              <a:t>Localization goodness-of-fit metric: Intersection over Union (</a:t>
            </a:r>
            <a:r>
              <a:rPr lang="en-GB" dirty="0" err="1"/>
              <a:t>IoU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We measure how well the algorithm’s bounding box (BB) for each object overlaps with GT: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8CD88-9D68-3F93-44D9-AD4F9EC9A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677" y="2962686"/>
            <a:ext cx="5568645" cy="312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78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93AA-0575-3273-B304-E05E62BB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– RCNN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2CBDA-35B7-274E-0BE7-894525B30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RCNN:</a:t>
            </a:r>
          </a:p>
          <a:p>
            <a:pPr lvl="1"/>
            <a:r>
              <a:rPr lang="en-GB" dirty="0"/>
              <a:t>A fixed (non-trainable) algorithm scans the image for possible objects:</a:t>
            </a:r>
          </a:p>
          <a:p>
            <a:pPr lvl="2"/>
            <a:r>
              <a:rPr lang="en-GB" dirty="0"/>
              <a:t>Creates proposed bounding boxes for each region that the algorithm thinks there is an object.</a:t>
            </a:r>
          </a:p>
          <a:p>
            <a:pPr lvl="2"/>
            <a:r>
              <a:rPr lang="en-GB" dirty="0"/>
              <a:t>Returns bounding boxes with high object scores as “Regions of Interest” or ROIs.</a:t>
            </a:r>
          </a:p>
          <a:p>
            <a:pPr lvl="1"/>
            <a:r>
              <a:rPr lang="en-GB" dirty="0"/>
              <a:t>A feature extractor (convolution/pooling layers of an image classifier) then generates classification information for each ROI</a:t>
            </a:r>
          </a:p>
          <a:p>
            <a:pPr lvl="1"/>
            <a:r>
              <a:rPr lang="en-GB" dirty="0"/>
              <a:t>A CNN (“classification head”) uses this information to classify objects in each ROI.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E4711-50F5-355E-D141-9D3C3D228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4261736"/>
            <a:ext cx="6142931" cy="220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34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93AA-0575-3273-B304-E05E62BB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– Fast RCNN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2CBDA-35B7-274E-0BE7-894525B30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RCNN is very slow:</a:t>
            </a:r>
          </a:p>
          <a:p>
            <a:pPr lvl="1"/>
            <a:r>
              <a:rPr lang="en-GB" dirty="0"/>
              <a:t>Many overlapping ROIs generated for each image, resulting in many passes through the feature extractor and classifier.</a:t>
            </a:r>
          </a:p>
          <a:p>
            <a:pPr lvl="1"/>
            <a:r>
              <a:rPr lang="en-GB" dirty="0"/>
              <a:t>Each image took 47 seconds to process.</a:t>
            </a:r>
          </a:p>
          <a:p>
            <a:r>
              <a:rPr lang="en-GB" dirty="0"/>
              <a:t>Fast RCNN:</a:t>
            </a:r>
          </a:p>
          <a:p>
            <a:pPr lvl="1"/>
            <a:r>
              <a:rPr lang="en-GB" dirty="0"/>
              <a:t>Similar to RCNN, except that the output of the feature extractor goes to a classification head and a box regression head.</a:t>
            </a:r>
          </a:p>
          <a:p>
            <a:pPr lvl="2"/>
            <a:r>
              <a:rPr lang="en-GB" dirty="0"/>
              <a:t>The regression head predicts the size and centre of the object, to reduce the number of ROIs to be processed.</a:t>
            </a:r>
          </a:p>
          <a:p>
            <a:pPr lvl="1"/>
            <a:r>
              <a:rPr lang="en-GB" dirty="0"/>
              <a:t>150x speed improvement over RCNN. </a:t>
            </a:r>
          </a:p>
          <a:p>
            <a:r>
              <a:rPr lang="en-GB" dirty="0"/>
              <a:t>Faster RCNN: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877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3804F-89B4-2E1B-41F0-3CD86D1F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– Faster RCNN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33446-35EC-01C3-C1B4-047BF75FE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4427900" cy="3540431"/>
          </a:xfrm>
        </p:spPr>
        <p:txBody>
          <a:bodyPr/>
          <a:lstStyle/>
          <a:p>
            <a:r>
              <a:rPr lang="en-GB" dirty="0"/>
              <a:t>Faster RCNN</a:t>
            </a:r>
          </a:p>
          <a:p>
            <a:pPr lvl="1"/>
            <a:r>
              <a:rPr lang="en-GB" dirty="0"/>
              <a:t>ROI proposal module is eliminated, entire image and not just ROIs are fed to the feature extractor.</a:t>
            </a:r>
          </a:p>
          <a:p>
            <a:pPr lvl="1"/>
            <a:r>
              <a:rPr lang="en-GB" dirty="0"/>
              <a:t>Box regression head replaced with a region proposal network (RPN): </a:t>
            </a:r>
          </a:p>
          <a:p>
            <a:pPr lvl="2"/>
            <a:r>
              <a:rPr lang="en-GB" dirty="0"/>
              <a:t>Trained to generate region proposals and object scores.</a:t>
            </a:r>
          </a:p>
          <a:p>
            <a:pPr lvl="1"/>
            <a:r>
              <a:rPr lang="en-GB" dirty="0"/>
              <a:t>An algorithm then loops through the proposed regions and picks the best.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A4A4D-57AB-D339-8A6B-A333C9221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351" y="1881751"/>
            <a:ext cx="3425049" cy="31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15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8AE0A-6AD6-D0C6-4BBF-E75F55EF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Proposing Bounding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7525-CE2B-BFB3-A822-F58EA2E4F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output of the RPN is given a set of bounding boxes in different heights and widths - “Anchors”</a:t>
            </a:r>
          </a:p>
          <a:p>
            <a:pPr lvl="1"/>
            <a:r>
              <a:rPr lang="en-GB" dirty="0"/>
              <a:t>The network then learns how to select and transform the anchor to best capture the object.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”Non-maximal suppression”  (NMS) is then performed:</a:t>
            </a:r>
          </a:p>
          <a:p>
            <a:pPr lvl="2"/>
            <a:r>
              <a:rPr lang="en-GB" dirty="0" err="1"/>
              <a:t>IoU</a:t>
            </a:r>
            <a:r>
              <a:rPr lang="en-GB" dirty="0"/>
              <a:t> for pairs of bounding boxes is performed.</a:t>
            </a:r>
          </a:p>
          <a:p>
            <a:pPr lvl="2"/>
            <a:r>
              <a:rPr lang="en-GB" dirty="0"/>
              <a:t>If there is a pair with very high </a:t>
            </a:r>
            <a:r>
              <a:rPr lang="en-GB" dirty="0" err="1"/>
              <a:t>IoU</a:t>
            </a:r>
            <a:r>
              <a:rPr lang="en-GB" dirty="0"/>
              <a:t> we assume that they bound the same object -  the bounding box with the lower confidence score is discarded</a:t>
            </a:r>
          </a:p>
          <a:p>
            <a:pPr lvl="2"/>
            <a:r>
              <a:rPr lang="en-GB" dirty="0"/>
              <a:t>Expensive: O(n</a:t>
            </a:r>
            <a:r>
              <a:rPr lang="en-GB" baseline="30000" dirty="0"/>
              <a:t>2</a:t>
            </a:r>
            <a:r>
              <a:rPr lang="en-GB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D1C72-6255-B742-A2BD-2A84E5EA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64" y="2710933"/>
            <a:ext cx="5533336" cy="143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03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3804F-89B4-2E1B-41F0-3CD86D1F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– Single Shot Detector (SSD)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33446-35EC-01C3-C1B4-047BF75FE6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499" y="1818969"/>
                <a:ext cx="8209453" cy="4773855"/>
              </a:xfrm>
            </p:spPr>
            <p:txBody>
              <a:bodyPr/>
              <a:lstStyle/>
              <a:p>
                <a:r>
                  <a:rPr lang="en-GB" dirty="0"/>
                  <a:t>In SSD:</a:t>
                </a:r>
              </a:p>
              <a:p>
                <a:pPr lvl="1"/>
                <a:r>
                  <a:rPr lang="en-GB" dirty="0"/>
                  <a:t>Image passes through a feature extractor and produces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feature map.</a:t>
                </a:r>
              </a:p>
              <a:p>
                <a:pPr lvl="2"/>
                <a:r>
                  <a:rPr lang="en-GB" dirty="0"/>
                  <a:t>Feature extractor usually comes from the convolution/pooling layers of a pre-trained VGG network.</a:t>
                </a:r>
              </a:p>
              <a:p>
                <a:pPr lvl="1"/>
                <a:r>
                  <a:rPr lang="en-GB" dirty="0"/>
                  <a:t>Each cell of the feature map has </a:t>
                </a:r>
                <a:r>
                  <a:rPr lang="en-GB" i="1" dirty="0"/>
                  <a:t>k</a:t>
                </a:r>
                <a:r>
                  <a:rPr lang="en-GB" dirty="0"/>
                  <a:t> anchors.</a:t>
                </a:r>
              </a:p>
              <a:p>
                <a:pPr lvl="1"/>
                <a:r>
                  <a:rPr lang="en-GB" dirty="0"/>
                  <a:t>For each anchor in each cell:</a:t>
                </a:r>
              </a:p>
              <a:p>
                <a:pPr lvl="2"/>
                <a:r>
                  <a:rPr lang="en-GB" dirty="0"/>
                  <a:t>Produces </a:t>
                </a:r>
                <a:r>
                  <a:rPr lang="en-GB" i="1" dirty="0"/>
                  <a:t>c </a:t>
                </a:r>
                <a:r>
                  <a:rPr lang="en-GB" dirty="0"/>
                  <a:t>classification scores and 4 possible offsets for each anchor.</a:t>
                </a:r>
              </a:p>
              <a:p>
                <a:pPr lvl="2"/>
                <a:r>
                  <a:rPr lang="en-GB" dirty="0"/>
                  <a:t>Thus we have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GB" dirty="0"/>
                  <a:t> possible scores</a:t>
                </a:r>
              </a:p>
              <a:p>
                <a:pPr lvl="2"/>
                <a:r>
                  <a:rPr lang="en-GB" dirty="0"/>
                  <a:t>The best score is picked for the classification and localization using NMS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33446-35EC-01C3-C1B4-047BF75FE6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499" y="1818969"/>
                <a:ext cx="8209453" cy="4773855"/>
              </a:xfrm>
              <a:blipFill>
                <a:blip r:embed="rId2"/>
                <a:stretch>
                  <a:fillRect l="-309" t="-265" r="-6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669B1C-17D5-A7F1-5781-5D7D449CD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80" y="4444105"/>
            <a:ext cx="6350040" cy="20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98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7F56-0515-9704-9F3A-D5EC7538A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Detection – You Only Look Once (YOLO)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5704A-2480-8FCD-584F-B051F8CC5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YOLO algorithm uses a single CNN to generate classification and localization data for each object:</a:t>
            </a:r>
          </a:p>
          <a:p>
            <a:pPr lvl="1"/>
            <a:r>
              <a:rPr lang="en-GB" dirty="0"/>
              <a:t>20 layers of convolutions, Average Pooling and dense layer trained on ImageNet dataset.</a:t>
            </a:r>
          </a:p>
          <a:p>
            <a:pPr lvl="1"/>
            <a:r>
              <a:rPr lang="en-GB" dirty="0"/>
              <a:t>4 convolution and 2 dense networks added for classification.</a:t>
            </a:r>
          </a:p>
          <a:p>
            <a:pPr lvl="1"/>
            <a:r>
              <a:rPr lang="en-GB" dirty="0"/>
              <a:t>Final layer produces classification and bounding box scores.</a:t>
            </a:r>
          </a:p>
          <a:p>
            <a:pPr lvl="2"/>
            <a:r>
              <a:rPr lang="en-GB" dirty="0"/>
              <a:t>Non-maximal suppression removes redundant boxes with large overlaps.</a:t>
            </a:r>
          </a:p>
          <a:p>
            <a:r>
              <a:rPr lang="en-GB" dirty="0"/>
              <a:t>Very fast object detection with high accuracy – Considered state of the art.</a:t>
            </a:r>
          </a:p>
        </p:txBody>
      </p:sp>
      <p:pic>
        <p:nvPicPr>
          <p:cNvPr id="9218" name="Picture 2" descr="yolov3 architecture">
            <a:extLst>
              <a:ext uri="{FF2B5EF4-FFF2-40B4-BE49-F238E27FC236}">
                <a16:creationId xmlns:a16="http://schemas.microsoft.com/office/drawing/2014/main" id="{BAB56E71-E757-1E97-815C-A73563ABB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" y="4315968"/>
            <a:ext cx="5166360" cy="22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284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C01D-1440-7AA8-18E7-2596918D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Detection – You Only Look Once (YOLO)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224B5-6A53-A505-CD5C-538FE4B87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no standard YOLO libraries implemented in </a:t>
            </a:r>
            <a:r>
              <a:rPr lang="en-GB" dirty="0" err="1"/>
              <a:t>Keras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You are provided with several Python scripts that contain a YOLO implementation.</a:t>
            </a:r>
          </a:p>
          <a:p>
            <a:pPr lvl="1"/>
            <a:r>
              <a:rPr lang="en-GB" dirty="0"/>
              <a:t>Complex, will not be covered here.</a:t>
            </a:r>
          </a:p>
        </p:txBody>
      </p:sp>
    </p:spTree>
    <p:extLst>
      <p:ext uri="{BB962C8B-B14F-4D97-AF65-F5344CB8AC3E}">
        <p14:creationId xmlns:p14="http://schemas.microsoft.com/office/powerpoint/2010/main" val="4142011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500" y="1364776"/>
            <a:ext cx="7771328" cy="4859739"/>
          </a:xfrm>
        </p:spPr>
        <p:txBody>
          <a:bodyPr/>
          <a:lstStyle/>
          <a:p>
            <a:r>
              <a:rPr lang="en-US" dirty="0"/>
              <a:t>Over the past few lectures we have looked at various methods of machine learning:</a:t>
            </a:r>
          </a:p>
          <a:p>
            <a:pPr lvl="1"/>
            <a:r>
              <a:rPr lang="en-US" dirty="0"/>
              <a:t>Neural Networks: Slow learning, potentially very powerful, can learn very complex patterns. Can be prone to overfitting due to high density of the parameters. </a:t>
            </a:r>
          </a:p>
          <a:p>
            <a:pPr lvl="1"/>
            <a:r>
              <a:rPr lang="en-US" dirty="0"/>
              <a:t>Deep Networks: Very large complex networks, but made up of many often heterogeneous types of networks that try to simplify the inputs, so that we can use a relatively small dense network to perform final decisions.</a:t>
            </a:r>
          </a:p>
          <a:p>
            <a:r>
              <a:rPr lang="en-US" dirty="0"/>
              <a:t>In the next lecture we will look at statistical methods:</a:t>
            </a:r>
          </a:p>
          <a:p>
            <a:pPr lvl="1"/>
            <a:r>
              <a:rPr lang="en-US" dirty="0"/>
              <a:t>Fast, based on sound statistical and information theory. May not handle scale and complexity well.</a:t>
            </a:r>
          </a:p>
          <a:p>
            <a:r>
              <a:rPr lang="en-US" dirty="0"/>
              <a:t>We’ve also seen how these have been applied to solve various problems.</a:t>
            </a:r>
          </a:p>
          <a:p>
            <a:pPr lvl="1"/>
            <a:r>
              <a:rPr lang="en-US" dirty="0"/>
              <a:t>Think about what sort of problem you’d like to solve for your project.</a:t>
            </a:r>
          </a:p>
          <a:p>
            <a:pPr lvl="1"/>
            <a:r>
              <a:rPr lang="en-US" dirty="0"/>
              <a:t>Think about the kind of machine learning architectures.</a:t>
            </a:r>
          </a:p>
          <a:p>
            <a:pPr lvl="1"/>
            <a:r>
              <a:rPr lang="en-US" dirty="0"/>
              <a:t>Start collecting potentially relevant data (from places like </a:t>
            </a:r>
            <a:r>
              <a:rPr lang="en-US" dirty="0" err="1"/>
              <a:t>Kaggle</a:t>
            </a:r>
            <a:r>
              <a:rPr lang="en-US" dirty="0"/>
              <a:t>) and experiment.</a:t>
            </a:r>
          </a:p>
        </p:txBody>
      </p:sp>
    </p:spTree>
    <p:extLst>
      <p:ext uri="{BB962C8B-B14F-4D97-AF65-F5344CB8AC3E}">
        <p14:creationId xmlns:p14="http://schemas.microsoft.com/office/powerpoint/2010/main" val="3238466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What Are They?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diagram below shows this idea:</a:t>
            </a:r>
          </a:p>
          <a:p>
            <a:pPr lvl="1"/>
            <a:r>
              <a:rPr lang="en-US" dirty="0"/>
              <a:t>Generator:</a:t>
            </a:r>
          </a:p>
          <a:p>
            <a:pPr lvl="2"/>
            <a:r>
              <a:rPr lang="en-US" dirty="0"/>
              <a:t>Random noise is presented to the generator.</a:t>
            </a:r>
          </a:p>
          <a:p>
            <a:pPr lvl="2"/>
            <a:r>
              <a:rPr lang="en-US" dirty="0"/>
              <a:t>The generator uses this to create its fake data.</a:t>
            </a:r>
          </a:p>
          <a:p>
            <a:pPr lvl="1"/>
            <a:r>
              <a:rPr lang="en-US" dirty="0"/>
              <a:t>Discriminator:</a:t>
            </a:r>
          </a:p>
          <a:p>
            <a:pPr lvl="2"/>
            <a:r>
              <a:rPr lang="en-US" dirty="0"/>
              <a:t>Both fake and real data are presented to the discriminator.</a:t>
            </a:r>
          </a:p>
          <a:p>
            <a:pPr lvl="2"/>
            <a:r>
              <a:rPr lang="en-US" dirty="0"/>
              <a:t>Discriminator is trained how to differentiate them.</a:t>
            </a:r>
          </a:p>
        </p:txBody>
      </p:sp>
      <p:pic>
        <p:nvPicPr>
          <p:cNvPr id="6" name="Picture 2" descr="Image result for general adversarial networ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963" y="4113182"/>
            <a:ext cx="4578090" cy="19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746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How Do They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Training the Generator:</a:t>
            </a:r>
          </a:p>
          <a:p>
            <a:pPr lvl="2"/>
            <a:r>
              <a:rPr lang="en-US" dirty="0"/>
              <a:t>Weights for the Discriminator are frozen.</a:t>
            </a:r>
          </a:p>
          <a:p>
            <a:pPr lvl="2"/>
            <a:r>
              <a:rPr lang="en-US" dirty="0"/>
              <a:t>The GAN is now trained on the assumption that the fake data is real.</a:t>
            </a:r>
          </a:p>
          <a:p>
            <a:pPr lvl="2"/>
            <a:r>
              <a:rPr lang="en-US" dirty="0"/>
              <a:t>End result: The Generator adjusts its weights to try to maximize the “realness” of the fake data.</a:t>
            </a:r>
          </a:p>
          <a:p>
            <a:pPr lvl="2"/>
            <a:r>
              <a:rPr lang="en-US" dirty="0"/>
              <a:t>The process repeats.</a:t>
            </a:r>
          </a:p>
          <a:p>
            <a:pPr lvl="1"/>
            <a:r>
              <a:rPr lang="en-US" dirty="0"/>
              <a:t>So training alternates between:</a:t>
            </a:r>
          </a:p>
          <a:p>
            <a:pPr lvl="2"/>
            <a:r>
              <a:rPr lang="en-US" dirty="0"/>
              <a:t>Maximizing the Discriminator’s ability to tell fake data from real.</a:t>
            </a:r>
          </a:p>
          <a:p>
            <a:pPr lvl="2"/>
            <a:r>
              <a:rPr lang="en-US" dirty="0"/>
              <a:t>Maximizing the quality of the fake data to minimize the Discriminator’s ability to differentiate.</a:t>
            </a:r>
          </a:p>
          <a:p>
            <a:r>
              <a:rPr lang="en-US" dirty="0"/>
              <a:t>This is why it is called an “adversarial network”:</a:t>
            </a:r>
          </a:p>
          <a:p>
            <a:pPr lvl="1"/>
            <a:r>
              <a:rPr lang="en-US" dirty="0"/>
              <a:t>The two networks try to fight each other.</a:t>
            </a:r>
          </a:p>
        </p:txBody>
      </p:sp>
    </p:spTree>
    <p:extLst>
      <p:ext uri="{BB962C8B-B14F-4D97-AF65-F5344CB8AC3E}">
        <p14:creationId xmlns:p14="http://schemas.microsoft.com/office/powerpoint/2010/main" val="293846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Imports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now build a GAN to generate fake MNIST data. Create a new file called “</a:t>
            </a:r>
            <a:r>
              <a:rPr lang="en-US" dirty="0" err="1"/>
              <a:t>gan.py</a:t>
            </a:r>
            <a:r>
              <a:rPr lang="en-US" dirty="0"/>
              <a:t>” and key in the following.</a:t>
            </a:r>
          </a:p>
          <a:p>
            <a:r>
              <a:rPr lang="en-US" dirty="0"/>
              <a:t>As always we begin with the imports: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6DB11-9B0F-C048-877F-2BE6C84C7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37" y="3056542"/>
            <a:ext cx="7030632" cy="267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3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CC4D-649A-DD4E-B741-F2F6880E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 err="1"/>
              <a:t>LeakyReLU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DAF49-7C25-E248-A966-A9F02A378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this is pretty standard, except for:</a:t>
            </a:r>
          </a:p>
          <a:p>
            <a:pPr lvl="1"/>
            <a:r>
              <a:rPr lang="en-US" dirty="0"/>
              <a:t>Matplotlib: This is a plotting library. Does not work properly on MacOS but we can still use it to generate PNG files.</a:t>
            </a:r>
          </a:p>
          <a:p>
            <a:pPr lvl="1"/>
            <a:r>
              <a:rPr lang="en-US" dirty="0" err="1"/>
              <a:t>Tqdm</a:t>
            </a:r>
            <a:r>
              <a:rPr lang="en-US" dirty="0"/>
              <a:t>: This is a very cool progress bar library.</a:t>
            </a:r>
          </a:p>
          <a:p>
            <a:pPr lvl="1"/>
            <a:r>
              <a:rPr lang="en-US" dirty="0"/>
              <a:t>We are also importing a new activation function called </a:t>
            </a:r>
            <a:r>
              <a:rPr lang="en-US" dirty="0" err="1"/>
              <a:t>LeakyReLU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A82BF-7340-BF47-BCFC-1B85C740B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505" y="3728278"/>
            <a:ext cx="5450800" cy="210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7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BFE2-86C7-7A49-892A-769B591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Preparing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4F03B-EBD2-3243-A7D2-64B767972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0" y="1818969"/>
            <a:ext cx="7771328" cy="973927"/>
          </a:xfrm>
        </p:spPr>
        <p:txBody>
          <a:bodyPr/>
          <a:lstStyle/>
          <a:p>
            <a:r>
              <a:rPr lang="en-US" dirty="0"/>
              <a:t>We load the MNIST data, pretty much the same as before.</a:t>
            </a:r>
          </a:p>
          <a:p>
            <a:r>
              <a:rPr lang="en-US" dirty="0"/>
              <a:t>Also since we are using the Adam optimizer twice (once each for the Generator and Discriminator), we create a function to create the optimizer.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09645-5E25-8448-80A8-CFBC31CE4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97" y="2792896"/>
            <a:ext cx="7687443" cy="36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31721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16050</TotalTime>
  <Words>2880</Words>
  <Application>Microsoft Office PowerPoint</Application>
  <PresentationFormat>全屏显示(4:3)</PresentationFormat>
  <Paragraphs>313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5" baseType="lpstr">
      <vt:lpstr>Calibri</vt:lpstr>
      <vt:lpstr>Cambria Math</vt:lpstr>
      <vt:lpstr>Times</vt:lpstr>
      <vt:lpstr>Times New Roman</vt:lpstr>
      <vt:lpstr>Wingdings</vt:lpstr>
      <vt:lpstr>Blank</vt:lpstr>
      <vt:lpstr>PowerPoint 演示文稿</vt:lpstr>
      <vt:lpstr>More Deep Learning Networks</vt:lpstr>
      <vt:lpstr>generator adversarial networks</vt:lpstr>
      <vt:lpstr>Generative Adversarial Networks What Are They?</vt:lpstr>
      <vt:lpstr>Generative Adversarial Networks What Are They?</vt:lpstr>
      <vt:lpstr>Generative Adversarial Networks How Do They Work?</vt:lpstr>
      <vt:lpstr>Generative Adversarial Networks Imports</vt:lpstr>
      <vt:lpstr>Generative Adversarial Networks LeakyReLU</vt:lpstr>
      <vt:lpstr>Generative Adversarial Networks Preparing the Data</vt:lpstr>
      <vt:lpstr>Generative Adversarial Networks Building the Generator</vt:lpstr>
      <vt:lpstr>Generative Adversarial Networks Building the Discriminator</vt:lpstr>
      <vt:lpstr>Generative Adversarial Networks Building the GAN</vt:lpstr>
      <vt:lpstr>Generative Adversarial Networks Building the GAN</vt:lpstr>
      <vt:lpstr>Generative Adversarial Networks Helper Function</vt:lpstr>
      <vt:lpstr>Generative Adversarial Networks Training</vt:lpstr>
      <vt:lpstr>PowerPoint 演示文稿</vt:lpstr>
      <vt:lpstr>Generative Adversarial Networks</vt:lpstr>
      <vt:lpstr>Generative Adversarial Networks Epoch 1</vt:lpstr>
      <vt:lpstr>Generative Adversarial Networks Epoch 20</vt:lpstr>
      <vt:lpstr>Generative Adversarial Networks Epoch 60</vt:lpstr>
      <vt:lpstr>Generative Adversarial Networks Epoch 100</vt:lpstr>
      <vt:lpstr>Generative Adversarial Networks Epoch 200</vt:lpstr>
      <vt:lpstr>Generative Adversarial Networks Epoch 400</vt:lpstr>
      <vt:lpstr>Motivation</vt:lpstr>
      <vt:lpstr>Convolutional neural networks</vt:lpstr>
      <vt:lpstr>Convolutional Neural Networks Revision: What is a CNN?</vt:lpstr>
      <vt:lpstr>Convolutional Neural Networks Convolution Layers</vt:lpstr>
      <vt:lpstr>Convolutional Neural Networks Convolution Layers</vt:lpstr>
      <vt:lpstr>Convolutional Neural Networks Convolution Layers</vt:lpstr>
      <vt:lpstr>Convolutional Neural Networks Convolution Layers</vt:lpstr>
      <vt:lpstr>Convolutional Neural Networks Convolution Layers</vt:lpstr>
      <vt:lpstr>Convolutional Neural Networks Convolution Layers in Keras</vt:lpstr>
      <vt:lpstr>Convolutional Neural Networks Pooling Layers</vt:lpstr>
      <vt:lpstr>Convolutional Neural Networks Pooling Layers</vt:lpstr>
      <vt:lpstr>Convolutional Neural Networks Flatten Layer / Example</vt:lpstr>
      <vt:lpstr>object detection</vt:lpstr>
      <vt:lpstr>Object Detection</vt:lpstr>
      <vt:lpstr>Object Detection</vt:lpstr>
      <vt:lpstr>Object Detection</vt:lpstr>
      <vt:lpstr>Object Detection</vt:lpstr>
      <vt:lpstr>Object Detection</vt:lpstr>
      <vt:lpstr>Object Detection – RCNN</vt:lpstr>
      <vt:lpstr>Object Detection – Fast RCNN</vt:lpstr>
      <vt:lpstr>Object Detection – Faster RCNN</vt:lpstr>
      <vt:lpstr>Proposing Bounding Boxes</vt:lpstr>
      <vt:lpstr>Object Detection – Single Shot Detector (SSD)</vt:lpstr>
      <vt:lpstr>Object Detection – You Only Look Once (YOLO)</vt:lpstr>
      <vt:lpstr>Object Detection – You Only Look Once (YOLO)</vt:lpstr>
      <vt:lpstr>Summary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Timer Programming</dc:title>
  <dc:creator>Tan Keng Yan, Colin</dc:creator>
  <cp:lastModifiedBy>LinHanqi</cp:lastModifiedBy>
  <cp:revision>370</cp:revision>
  <cp:lastPrinted>2018-02-28T02:01:21Z</cp:lastPrinted>
  <dcterms:created xsi:type="dcterms:W3CDTF">2018-02-10T09:13:59Z</dcterms:created>
  <dcterms:modified xsi:type="dcterms:W3CDTF">2023-07-07T01:52:48Z</dcterms:modified>
</cp:coreProperties>
</file>